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14A4-3DF1-4668-B3ED-3DF6E2292D86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96AF-6CD3-4F1B-BF88-20D8EEE79E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14A4-3DF1-4668-B3ED-3DF6E2292D86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96AF-6CD3-4F1B-BF88-20D8EEE7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14A4-3DF1-4668-B3ED-3DF6E2292D86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96AF-6CD3-4F1B-BF88-20D8EEE7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14A4-3DF1-4668-B3ED-3DF6E2292D86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96AF-6CD3-4F1B-BF88-20D8EEE7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14A4-3DF1-4668-B3ED-3DF6E2292D86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DC196AF-6CD3-4F1B-BF88-20D8EEE7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14A4-3DF1-4668-B3ED-3DF6E2292D86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96AF-6CD3-4F1B-BF88-20D8EEE7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14A4-3DF1-4668-B3ED-3DF6E2292D86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96AF-6CD3-4F1B-BF88-20D8EEE7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14A4-3DF1-4668-B3ED-3DF6E2292D86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96AF-6CD3-4F1B-BF88-20D8EEE7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14A4-3DF1-4668-B3ED-3DF6E2292D86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96AF-6CD3-4F1B-BF88-20D8EEE7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14A4-3DF1-4668-B3ED-3DF6E2292D86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96AF-6CD3-4F1B-BF88-20D8EEE7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14A4-3DF1-4668-B3ED-3DF6E2292D86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96AF-6CD3-4F1B-BF88-20D8EEE7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E1014A4-3DF1-4668-B3ED-3DF6E2292D86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DC196AF-6CD3-4F1B-BF88-20D8EEE79E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00034" y="571480"/>
            <a:ext cx="8229600" cy="2986110"/>
          </a:xfrm>
        </p:spPr>
        <p:txBody>
          <a:bodyPr>
            <a:normAutofit fontScale="90000"/>
          </a:bodyPr>
          <a:lstStyle/>
          <a:p>
            <a:r>
              <a:rPr lang="en-GB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ՀԱՅԱՍՏԱՆԻ  ՕՐԻՆԱՎՈՐՈՒԹՅԱՆ </a:t>
            </a:r>
            <a:br>
              <a:rPr lang="en-GB" sz="4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ԱԶԳԱՅԻՆ ՀԱՄԱԿԱՐԳԻ </a:t>
            </a:r>
            <a:br>
              <a:rPr lang="en-GB" sz="4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4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ԳՆԱՀԱՏՈՒՄԸ</a:t>
            </a:r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000232" y="4214818"/>
            <a:ext cx="6400800" cy="1752600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rgbClr val="002060"/>
                </a:solidFill>
                <a:latin typeface="Albion" pitchFamily="18" charset="0"/>
              </a:rPr>
              <a:t>Վարուժան Հոկտանյան</a:t>
            </a:r>
          </a:p>
          <a:p>
            <a:pPr algn="r"/>
            <a:r>
              <a:rPr lang="en-US" dirty="0" smtClean="0">
                <a:solidFill>
                  <a:srgbClr val="002060"/>
                </a:solidFill>
                <a:latin typeface="Albion" pitchFamily="18" charset="0"/>
              </a:rPr>
              <a:t>Գործադիր տնօրեն, ԹԻՀԿ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225536"/>
          </a:xfrm>
        </p:spPr>
        <p:txBody>
          <a:bodyPr>
            <a:normAutofit fontScale="90000"/>
          </a:bodyPr>
          <a:lstStyle/>
          <a:p>
            <a:r>
              <a:rPr lang="en-GB" sz="3100" dirty="0" smtClean="0">
                <a:solidFill>
                  <a:srgbClr val="002060"/>
                </a:solidFill>
              </a:rPr>
              <a:t/>
            </a:r>
            <a:br>
              <a:rPr lang="en-GB" sz="3100" dirty="0" smtClean="0">
                <a:solidFill>
                  <a:srgbClr val="002060"/>
                </a:solidFill>
              </a:rPr>
            </a:br>
            <a:r>
              <a:rPr lang="en-GB" sz="3100" dirty="0" smtClean="0">
                <a:solidFill>
                  <a:schemeClr val="bg1"/>
                </a:solidFill>
                <a:latin typeface="Albion" pitchFamily="18" charset="0"/>
              </a:rPr>
              <a:t>ՕՐԻՆԱՎՈՐՈՒԹՅԱՆ ԱԶԳԱՅԻՆ ՀԱՄԱԿԱՐԳԻ (ՕԱՀ) ՀԱՅԵՑԱԿԱՐԳԸ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  <p:grpSp>
        <p:nvGrpSpPr>
          <p:cNvPr id="3088" name="Group 16"/>
          <p:cNvGrpSpPr>
            <a:grpSpLocks/>
          </p:cNvGrpSpPr>
          <p:nvPr/>
        </p:nvGrpSpPr>
        <p:grpSpPr bwMode="auto">
          <a:xfrm>
            <a:off x="1643042" y="1643050"/>
            <a:ext cx="5786478" cy="4214843"/>
            <a:chOff x="3286" y="-1291"/>
            <a:chExt cx="7834" cy="5872"/>
          </a:xfrm>
        </p:grpSpPr>
        <p:graphicFrame>
          <p:nvGraphicFramePr>
            <p:cNvPr id="3089" name="Object 17"/>
            <p:cNvGraphicFramePr>
              <a:graphicFrameLocks noChangeAspect="1"/>
            </p:cNvGraphicFramePr>
            <p:nvPr/>
          </p:nvGraphicFramePr>
          <p:xfrm>
            <a:off x="3304" y="-1291"/>
            <a:ext cx="7816" cy="5489"/>
          </p:xfrm>
          <a:graphic>
            <a:graphicData uri="http://schemas.openxmlformats.org/presentationml/2006/ole">
              <p:oleObj spid="_x0000_s3089" name="Slide" r:id="rId3" imgW="4087281" imgH="3063350" progId="PowerPoint.Slide.8">
                <p:embed/>
              </p:oleObj>
            </a:graphicData>
          </a:graphic>
        </p:graphicFrame>
        <p:sp>
          <p:nvSpPr>
            <p:cNvPr id="3090" name="Text Box 18"/>
            <p:cNvSpPr txBox="1">
              <a:spLocks noChangeArrowheads="1"/>
            </p:cNvSpPr>
            <p:nvPr/>
          </p:nvSpPr>
          <p:spPr bwMode="auto">
            <a:xfrm>
              <a:off x="3286" y="3620"/>
              <a:ext cx="7834" cy="961"/>
            </a:xfrm>
            <a:prstGeom prst="rect">
              <a:avLst/>
            </a:prstGeom>
            <a:solidFill>
              <a:srgbClr val="0033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Foundations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Politics – Society – Economy - Culture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100" dirty="0" smtClean="0">
                <a:solidFill>
                  <a:srgbClr val="002060"/>
                </a:solidFill>
              </a:rPr>
              <a:t/>
            </a:r>
            <a:br>
              <a:rPr lang="en-GB" sz="3100" dirty="0" smtClean="0">
                <a:solidFill>
                  <a:srgbClr val="002060"/>
                </a:solidFill>
              </a:rPr>
            </a:br>
            <a:r>
              <a:rPr lang="en-GB" sz="3100" dirty="0" smtClean="0">
                <a:solidFill>
                  <a:schemeClr val="bg1"/>
                </a:solidFill>
                <a:latin typeface="Albion" pitchFamily="18" charset="0"/>
              </a:rPr>
              <a:t>ՕՐԻՆԱՎՈՐՈՒԹՅԱՆ ԱԶԳԱՅԻՆ ՀԱՄԱԿԱՐԳԻ ԳՆԱՀԱՏՄԱՆ ՄԵԹՈԴԱԲԱՆՈՒԹՅՈՒՆԸ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643338"/>
          </a:xfrm>
        </p:spPr>
        <p:txBody>
          <a:bodyPr>
            <a:normAutofit/>
          </a:bodyPr>
          <a:lstStyle/>
          <a:p>
            <a:pPr marL="594360" lvl="0" indent="-457200">
              <a:buNone/>
            </a:pP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1.  Ցուցանիշների </a:t>
            </a:r>
            <a:r>
              <a:rPr lang="en-GB" sz="2400" b="1" dirty="0" err="1" smtClean="0">
                <a:solidFill>
                  <a:srgbClr val="002060"/>
                </a:solidFill>
                <a:latin typeface="Albion" pitchFamily="18" charset="0"/>
              </a:rPr>
              <a:t>գնահատման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  </a:t>
            </a:r>
            <a:r>
              <a:rPr lang="en-GB" sz="2400" b="1" dirty="0" smtClean="0">
                <a:solidFill>
                  <a:srgbClr val="002060"/>
                </a:solidFill>
                <a:latin typeface="Arial LatArm" pitchFamily="34" charset="0"/>
              </a:rPr>
              <a:t>§</a:t>
            </a:r>
            <a:r>
              <a:rPr lang="en-GB" sz="2400" b="1" dirty="0" err="1" smtClean="0">
                <a:solidFill>
                  <a:srgbClr val="002060"/>
                </a:solidFill>
                <a:latin typeface="Albion" pitchFamily="18" charset="0"/>
              </a:rPr>
              <a:t>օրենքի</a:t>
            </a:r>
            <a:r>
              <a:rPr lang="en-GB" sz="2400" b="1" dirty="0" smtClean="0">
                <a:solidFill>
                  <a:srgbClr val="002060"/>
                </a:solidFill>
                <a:latin typeface="Arial LatArm" pitchFamily="34" charset="0"/>
              </a:rPr>
              <a:t>¦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 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և </a:t>
            </a:r>
            <a:r>
              <a:rPr lang="en-GB" sz="2400" b="1" dirty="0" smtClean="0">
                <a:solidFill>
                  <a:srgbClr val="002060"/>
                </a:solidFill>
                <a:latin typeface="Arial LatArm" pitchFamily="34" charset="0"/>
              </a:rPr>
              <a:t>§</a:t>
            </a:r>
            <a:r>
              <a:rPr lang="en-GB" sz="2400" b="1" dirty="0" err="1" smtClean="0">
                <a:solidFill>
                  <a:srgbClr val="002060"/>
                </a:solidFill>
                <a:latin typeface="Albion" pitchFamily="18" charset="0"/>
              </a:rPr>
              <a:t>իրականության</a:t>
            </a:r>
            <a:r>
              <a:rPr lang="en-GB" sz="2400" b="1" dirty="0" smtClean="0">
                <a:solidFill>
                  <a:srgbClr val="002060"/>
                </a:solidFill>
                <a:latin typeface="Arial LatArm" pitchFamily="34" charset="0"/>
              </a:rPr>
              <a:t>¦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  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չափողականությունները</a:t>
            </a:r>
          </a:p>
          <a:p>
            <a:pPr marL="594360" lvl="0" indent="-457200">
              <a:buAutoNum type="arabicPeriod"/>
            </a:pPr>
            <a:endParaRPr lang="ru-RU" sz="2400" dirty="0" smtClean="0">
              <a:solidFill>
                <a:srgbClr val="002060"/>
              </a:solidFill>
            </a:endParaRPr>
          </a:p>
          <a:p>
            <a:pPr lvl="0">
              <a:buNone/>
            </a:pPr>
            <a:r>
              <a:rPr lang="en-US" sz="2400" dirty="0" smtClean="0">
                <a:solidFill>
                  <a:srgbClr val="002060"/>
                </a:solidFill>
                <a:latin typeface="Albion" pitchFamily="18" charset="0"/>
              </a:rPr>
              <a:t>2. 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Ցուցանիշների խմբավորումը, կարողություններ, ներքին կառավարում, դեր</a:t>
            </a:r>
          </a:p>
          <a:p>
            <a:pPr lvl="0">
              <a:buNone/>
            </a:pPr>
            <a:endParaRPr lang="ru-RU" sz="2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100" dirty="0" smtClean="0">
                <a:solidFill>
                  <a:srgbClr val="002060"/>
                </a:solidFill>
              </a:rPr>
              <a:t/>
            </a:r>
            <a:br>
              <a:rPr lang="en-GB" sz="3100" dirty="0" smtClean="0">
                <a:solidFill>
                  <a:srgbClr val="002060"/>
                </a:solidFill>
              </a:rPr>
            </a:br>
            <a:r>
              <a:rPr lang="en-GB" sz="3100" dirty="0" smtClean="0">
                <a:solidFill>
                  <a:schemeClr val="bg1"/>
                </a:solidFill>
              </a:rPr>
              <a:t>ՕՐԻՆԱՎՈՐՈՒԹՅԱՆ ԱԶԳԱՅԻՆ ՀԱՄԱԿԱՐԳԻ ՑՈՒՑԱՆԻՇՆԵՐԸ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451996"/>
          </a:xfrm>
        </p:spPr>
        <p:txBody>
          <a:bodyPr/>
          <a:lstStyle/>
          <a:p>
            <a:pPr marL="651510" indent="-514350">
              <a:buNone/>
            </a:pPr>
            <a:r>
              <a:rPr lang="en-GB" b="1" dirty="0" smtClean="0">
                <a:solidFill>
                  <a:srgbClr val="002060"/>
                </a:solidFill>
                <a:latin typeface="Albion" pitchFamily="18" charset="0"/>
              </a:rPr>
              <a:t>1. Կարողությունների ցուցանիշներ – անկախություն, ռեսուրսներ</a:t>
            </a:r>
          </a:p>
          <a:p>
            <a:pPr marL="651510" lvl="0" indent="-514350">
              <a:buNone/>
            </a:pPr>
            <a:r>
              <a:rPr lang="en-GB" b="1" dirty="0" smtClean="0">
                <a:solidFill>
                  <a:srgbClr val="002060"/>
                </a:solidFill>
                <a:latin typeface="Albion" pitchFamily="18" charset="0"/>
              </a:rPr>
              <a:t>2. Ներքին կառավարման ցուցանիշներ – թափանցիկություն, հաշվետվողականություն, օրինավորություն</a:t>
            </a:r>
          </a:p>
          <a:p>
            <a:pPr marL="651510" indent="-514350">
              <a:buNone/>
            </a:pPr>
            <a:r>
              <a:rPr lang="en-GB" b="1" dirty="0" smtClean="0">
                <a:solidFill>
                  <a:srgbClr val="002060"/>
                </a:solidFill>
                <a:latin typeface="Albion" pitchFamily="18" charset="0"/>
              </a:rPr>
              <a:t>3. Դեր – յուրաքանչյուր սյան համար սահմանվում են համապատասխան ցուցանիշներ </a:t>
            </a:r>
            <a:endParaRPr lang="ru-RU" dirty="0" smtClean="0">
              <a:solidFill>
                <a:srgbClr val="002060"/>
              </a:solidFill>
            </a:endParaRPr>
          </a:p>
          <a:p>
            <a:pPr marL="651510" lvl="0" indent="-514350"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marL="651510" indent="-514350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 fontScale="90000"/>
          </a:bodyPr>
          <a:lstStyle/>
          <a:p>
            <a:r>
              <a:rPr lang="en-GB" sz="3100" dirty="0" smtClean="0">
                <a:solidFill>
                  <a:srgbClr val="002060"/>
                </a:solidFill>
              </a:rPr>
              <a:t/>
            </a:r>
            <a:br>
              <a:rPr lang="en-GB" sz="3100" dirty="0" smtClean="0">
                <a:solidFill>
                  <a:srgbClr val="002060"/>
                </a:solidFill>
              </a:rPr>
            </a:br>
            <a:r>
              <a:rPr lang="en-GB" sz="3100" dirty="0" smtClean="0">
                <a:solidFill>
                  <a:schemeClr val="bg1"/>
                </a:solidFill>
                <a:latin typeface="Albion" pitchFamily="18" charset="0"/>
              </a:rPr>
              <a:t>ՀԱՅԱՍՏԱՆԻ ՕՐԻՆԱՎՈՐՈՒԹՅԱՆ ԱԶԳԱՅԻՆ ՀԱՄԱԿԱՐԳԻ ԳՆԱՀԱՏՄԱՆ ՀԻՄՆԱԿԱՆ ԱՐԴՅՈՒՆՔՆԵՐԸ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880492"/>
          </a:xfrm>
        </p:spPr>
        <p:txBody>
          <a:bodyPr/>
          <a:lstStyle/>
          <a:p>
            <a:pPr lvl="0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Albion" pitchFamily="18" charset="0"/>
              </a:rPr>
              <a:t>1. 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Ընդհանուր առմամբ երկրի ՕԱՀ համակարգը թույլ է, հիմնականում օրենքի անբավարար կիրարկման արդյունքում 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 lvl="0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Albion" pitchFamily="18" charset="0"/>
              </a:rPr>
              <a:t>2. 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Զգալի </a:t>
            </a:r>
            <a:r>
              <a:rPr lang="en-GB" sz="2400" b="1" dirty="0" err="1" smtClean="0">
                <a:solidFill>
                  <a:srgbClr val="002060"/>
                </a:solidFill>
                <a:latin typeface="Albion" pitchFamily="18" charset="0"/>
              </a:rPr>
              <a:t>տարբերություններ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  </a:t>
            </a:r>
            <a:r>
              <a:rPr lang="en-GB" sz="2400" b="1" dirty="0" smtClean="0">
                <a:solidFill>
                  <a:srgbClr val="002060"/>
                </a:solidFill>
                <a:latin typeface="Arial LatArm" pitchFamily="34" charset="0"/>
              </a:rPr>
              <a:t>§</a:t>
            </a:r>
            <a:r>
              <a:rPr lang="en-GB" sz="2400" b="1" dirty="0" err="1" smtClean="0">
                <a:solidFill>
                  <a:srgbClr val="002060"/>
                </a:solidFill>
                <a:latin typeface="Albion" pitchFamily="18" charset="0"/>
              </a:rPr>
              <a:t>օրենքի</a:t>
            </a:r>
            <a:r>
              <a:rPr lang="en-GB" sz="2400" b="1" dirty="0" smtClean="0">
                <a:solidFill>
                  <a:srgbClr val="002060"/>
                </a:solidFill>
                <a:latin typeface="Arial LatArm" pitchFamily="34" charset="0"/>
              </a:rPr>
              <a:t>¦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  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և </a:t>
            </a:r>
            <a:r>
              <a:rPr lang="en-GB" sz="2400" b="1" dirty="0" smtClean="0">
                <a:solidFill>
                  <a:srgbClr val="002060"/>
                </a:solidFill>
                <a:latin typeface="Arial LatArm" pitchFamily="34" charset="0"/>
              </a:rPr>
              <a:t>§</a:t>
            </a:r>
            <a:r>
              <a:rPr lang="en-GB" sz="2400" b="1" dirty="0" err="1" smtClean="0">
                <a:solidFill>
                  <a:srgbClr val="002060"/>
                </a:solidFill>
                <a:latin typeface="Albion" pitchFamily="18" charset="0"/>
              </a:rPr>
              <a:t>իրականության</a:t>
            </a:r>
            <a:r>
              <a:rPr lang="en-GB" sz="2400" b="1" dirty="0" smtClean="0">
                <a:solidFill>
                  <a:srgbClr val="002060"/>
                </a:solidFill>
                <a:latin typeface="Arial LatArm" pitchFamily="34" charset="0"/>
              </a:rPr>
              <a:t>¦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 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չափողականությունների միջև - հանգեցնում է բարեփոխումների իմիտացիայի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 lvl="0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Albion" pitchFamily="18" charset="0"/>
              </a:rPr>
              <a:t>3. 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Համարյա բոլոր սյուների համար, բացի Նախագահի և գործադիր իշխանության, անկախության իրական ցուցանիշը ցածր է: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Autofit/>
          </a:bodyPr>
          <a:lstStyle/>
          <a:p>
            <a:r>
              <a:rPr lang="en-GB" sz="3200" dirty="0" smtClean="0">
                <a:solidFill>
                  <a:srgbClr val="002060"/>
                </a:solidFill>
              </a:rPr>
              <a:t/>
            </a:r>
            <a:br>
              <a:rPr lang="en-GB" sz="3200" dirty="0" smtClean="0">
                <a:solidFill>
                  <a:srgbClr val="002060"/>
                </a:solidFill>
              </a:rPr>
            </a:br>
            <a:r>
              <a:rPr lang="en-GB" sz="3200" dirty="0" smtClean="0">
                <a:solidFill>
                  <a:schemeClr val="bg1"/>
                </a:solidFill>
              </a:rPr>
              <a:t>ՀԱՅԱՍՏԱՆԻ ՕՐԻՆԱՎՈՐՈՒԹՅԱՆ ԱԶԳԱՅԻՆ ՀԱՄԱԿԱՐԳԻ ԳՆԱՀԱՏՄԱՆ ՀԻՄՆԱԿԱՆ ԱՐԴՅՈՒՆՔՆԵՐԸ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880492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sz="2400" dirty="0" smtClean="0">
                <a:solidFill>
                  <a:srgbClr val="002060"/>
                </a:solidFill>
                <a:latin typeface="Albion" pitchFamily="18" charset="0"/>
              </a:rPr>
              <a:t>4. 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Ցածր է նաև ռեսուրսների իրական ցուցանիշը:</a:t>
            </a:r>
          </a:p>
          <a:p>
            <a:pPr lvl="0">
              <a:buNone/>
            </a:pPr>
            <a:endParaRPr lang="ru-RU" sz="2400" dirty="0" smtClean="0">
              <a:solidFill>
                <a:srgbClr val="002060"/>
              </a:solidFill>
            </a:endParaRPr>
          </a:p>
          <a:p>
            <a:pPr lvl="0">
              <a:buNone/>
            </a:pPr>
            <a:r>
              <a:rPr lang="en-US" sz="2400" dirty="0" smtClean="0">
                <a:solidFill>
                  <a:srgbClr val="002060"/>
                </a:solidFill>
                <a:latin typeface="Albion" pitchFamily="18" charset="0"/>
              </a:rPr>
              <a:t>5. 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Յուրաքանչյուր սյան դերը ՕԱՀ ընդհանուր համակարգում բավականին փոքր է:</a:t>
            </a:r>
          </a:p>
          <a:p>
            <a:pPr lvl="0">
              <a:buNone/>
            </a:pPr>
            <a:endParaRPr lang="en-GB" sz="2400" b="1" dirty="0" smtClean="0">
              <a:solidFill>
                <a:srgbClr val="002060"/>
              </a:solidFill>
              <a:latin typeface="Albion" pitchFamily="18" charset="0"/>
            </a:endParaRPr>
          </a:p>
          <a:p>
            <a:pPr>
              <a:buNone/>
            </a:pP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6. Բոլոր սյուների դեպքում ներքին կառավարման ցուցանիշներից ավելի բարվոք վիճակում են գտնվում թափանցիկության ցուցանիշները: Ցածր են հաշվետվողականության և օրինավորության ցուցանիշները:</a:t>
            </a:r>
            <a:endParaRPr lang="ru-RU" sz="2400" dirty="0" smtClean="0">
              <a:solidFill>
                <a:srgbClr val="002060"/>
              </a:solidFill>
            </a:endParaRPr>
          </a:p>
          <a:p>
            <a:pPr lvl="0">
              <a:buNone/>
            </a:pPr>
            <a:endParaRPr lang="ru-RU" sz="2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14446"/>
          </a:xfrm>
        </p:spPr>
        <p:txBody>
          <a:bodyPr>
            <a:noAutofit/>
          </a:bodyPr>
          <a:lstStyle/>
          <a:p>
            <a:r>
              <a:rPr lang="en-GB" sz="2800" dirty="0" smtClean="0">
                <a:solidFill>
                  <a:schemeClr val="bg1"/>
                </a:solidFill>
                <a:latin typeface="Albion" pitchFamily="18" charset="0"/>
              </a:rPr>
              <a:t>ՀԱՅԱՍՏԱՆԻ ՕՐԻՆԱՎՈՐՈՒԹՅԱՆ ԱԶԳԱՅԻՆ ՀԱՄԱԿԱՐԳԻ ՆԵՐԿԱ ՎԻՃԱԿԻ ՊԱՏՃԱՌՆԵՐԸ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023368"/>
          </a:xfrm>
        </p:spPr>
        <p:txBody>
          <a:bodyPr/>
          <a:lstStyle/>
          <a:p>
            <a:pPr marL="594360" lvl="0" indent="-457200">
              <a:buNone/>
            </a:pP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1. Թույլ հիմքեր, մանավանդ տնտեսության վիճակը:</a:t>
            </a:r>
          </a:p>
          <a:p>
            <a:pPr marL="594360" lvl="0" indent="-457200">
              <a:buAutoNum type="arabicPeriod"/>
            </a:pPr>
            <a:endParaRPr lang="ru-RU" sz="2400" dirty="0" smtClean="0">
              <a:solidFill>
                <a:srgbClr val="002060"/>
              </a:solidFill>
            </a:endParaRPr>
          </a:p>
          <a:p>
            <a:pPr lvl="0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Albion" pitchFamily="18" charset="0"/>
              </a:rPr>
              <a:t>2. 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Մրցակցության պակաս քաղաքական և տնտեսական ոլորտներում</a:t>
            </a:r>
          </a:p>
          <a:p>
            <a:pPr lvl="0">
              <a:buNone/>
            </a:pPr>
            <a:endParaRPr lang="ru-RU" sz="2400" dirty="0" smtClean="0">
              <a:solidFill>
                <a:srgbClr val="002060"/>
              </a:solidFill>
            </a:endParaRPr>
          </a:p>
          <a:p>
            <a:pPr lvl="0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Albion" pitchFamily="18" charset="0"/>
              </a:rPr>
              <a:t>3.</a:t>
            </a:r>
            <a:r>
              <a:rPr lang="en-US" sz="2400" dirty="0" smtClean="0">
                <a:solidFill>
                  <a:srgbClr val="002060"/>
                </a:solidFill>
                <a:latin typeface="Albion" pitchFamily="18" charset="0"/>
              </a:rPr>
              <a:t> 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Անարդար ընտրությունների արդյունքում ձևավորված իշխանությունների կողմից քաղաքացիների նկատմամբ հաշվետվողականության բացակայություն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/>
          </a:bodyPr>
          <a:lstStyle/>
          <a:p>
            <a:r>
              <a:rPr lang="en-GB" sz="2800" dirty="0" smtClean="0">
                <a:solidFill>
                  <a:schemeClr val="bg1"/>
                </a:solidFill>
                <a:latin typeface="Albion" pitchFamily="18" charset="0"/>
              </a:rPr>
              <a:t>ՀԱՅԱՍՏԱՆԻ ՕՐԻՆԱՎՈՐՈՒԹՅԱՆ ԱԶԳԱՅԻՆ ՀԱՄԱԿԱՐԳԻ ՆԵՐԿԱ ՎԻՃԱԿԻ ՊԱՏՃԱՌՆԵՐԸ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737616"/>
          </a:xfrm>
        </p:spPr>
        <p:txBody>
          <a:bodyPr/>
          <a:lstStyle/>
          <a:p>
            <a:pPr lvl="0">
              <a:buNone/>
            </a:pPr>
            <a:r>
              <a:rPr lang="en-US" sz="2400" dirty="0" smtClean="0">
                <a:solidFill>
                  <a:srgbClr val="002060"/>
                </a:solidFill>
                <a:latin typeface="Albion" pitchFamily="18" charset="0"/>
              </a:rPr>
              <a:t>4. 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Օրենքի գերակայության անբավարար մակարդակ և անպատժելիություն </a:t>
            </a:r>
          </a:p>
          <a:p>
            <a:pPr lvl="0">
              <a:buNone/>
            </a:pPr>
            <a:endParaRPr lang="ru-RU" sz="2400" dirty="0" smtClean="0">
              <a:solidFill>
                <a:srgbClr val="002060"/>
              </a:solidFill>
            </a:endParaRPr>
          </a:p>
          <a:p>
            <a:pPr lvl="0">
              <a:buNone/>
            </a:pPr>
            <a:r>
              <a:rPr lang="en-US" sz="2400" dirty="0" smtClean="0">
                <a:solidFill>
                  <a:srgbClr val="002060"/>
                </a:solidFill>
                <a:latin typeface="Albion" pitchFamily="18" charset="0"/>
              </a:rPr>
              <a:t>5. 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Իրավագիտակցության ցածր մակարդակ հասարակության մեջ</a:t>
            </a:r>
          </a:p>
          <a:p>
            <a:pPr lvl="0">
              <a:buNone/>
            </a:pPr>
            <a:endParaRPr lang="ru-RU" sz="2400" dirty="0" smtClean="0">
              <a:solidFill>
                <a:srgbClr val="002060"/>
              </a:solidFill>
            </a:endParaRPr>
          </a:p>
          <a:p>
            <a:pPr lvl="0">
              <a:buNone/>
            </a:pPr>
            <a:r>
              <a:rPr lang="en-US" sz="2400" dirty="0" smtClean="0">
                <a:solidFill>
                  <a:srgbClr val="002060"/>
                </a:solidFill>
                <a:latin typeface="Albion" pitchFamily="18" charset="0"/>
              </a:rPr>
              <a:t>6. </a:t>
            </a:r>
            <a:r>
              <a:rPr lang="en-GB" sz="2400" b="1" dirty="0" smtClean="0">
                <a:solidFill>
                  <a:srgbClr val="002060"/>
                </a:solidFill>
                <a:latin typeface="Albion" pitchFamily="18" charset="0"/>
              </a:rPr>
              <a:t>Անբավարար փոխգործակցություն սյուների միջև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71472" y="2786058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ՇՆՈՐՀԱԿԱԼՈՒԹՅՈՒՆ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Flow">
      <a:dk1>
        <a:sysClr val="windowText" lastClr="000000"/>
      </a:dk1>
      <a:lt1>
        <a:sysClr val="window" lastClr="F4F4F4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67</TotalTime>
  <Words>228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Apex</vt:lpstr>
      <vt:lpstr>Slide</vt:lpstr>
      <vt:lpstr> ՀԱՅԱՍՏԱՆԻ  ՕՐԻՆԱՎՈՐՈՒԹՅԱՆ  ԱԶԳԱՅԻՆ ՀԱՄԱԿԱՐԳԻ  ԳՆԱՀԱՏՈՒՄԸ </vt:lpstr>
      <vt:lpstr> ՕՐԻՆԱՎՈՐՈՒԹՅԱՆ ԱԶԳԱՅԻՆ ՀԱՄԱԿԱՐԳԻ (ՕԱՀ) ՀԱՅԵՑԱԿԱՐԳԸ </vt:lpstr>
      <vt:lpstr> ՕՐԻՆԱՎՈՐՈՒԹՅԱՆ ԱԶԳԱՅԻՆ ՀԱՄԱԿԱՐԳԻ ԳՆԱՀԱՏՄԱՆ ՄԵԹՈԴԱԲԱՆՈՒԹՅՈՒՆԸ </vt:lpstr>
      <vt:lpstr> ՕՐԻՆԱՎՈՐՈՒԹՅԱՆ ԱԶԳԱՅԻՆ ՀԱՄԱԿԱՐԳԻ ՑՈՒՑԱՆԻՇՆԵՐԸ </vt:lpstr>
      <vt:lpstr> ՀԱՅԱՍՏԱՆԻ ՕՐԻՆԱՎՈՐՈՒԹՅԱՆ ԱԶԳԱՅԻՆ ՀԱՄԱԿԱՐԳԻ ԳՆԱՀԱՏՄԱՆ ՀԻՄՆԱԿԱՆ ԱՐԴՅՈՒՆՔՆԵՐԸ </vt:lpstr>
      <vt:lpstr> ՀԱՅԱՍՏԱՆԻ ՕՐԻՆԱՎՈՐՈՒԹՅԱՆ ԱԶԳԱՅԻՆ ՀԱՄԱԿԱՐԳԻ ԳՆԱՀԱՏՄԱՆ ՀԻՄՆԱԿԱՆ ԱՐԴՅՈՒՆՔՆԵՐԸ</vt:lpstr>
      <vt:lpstr>ՀԱՅԱՍՏԱՆԻ ՕՐԻՆԱՎՈՐՈՒԹՅԱՆ ԱԶԳԱՅԻՆ ՀԱՄԱԿԱՐԳԻ ՆԵՐԿԱ ՎԻՃԱԿԻ ՊԱՏՃԱՌՆԵՐԸ </vt:lpstr>
      <vt:lpstr>ՀԱՅԱՍՏԱՆԻ ՕՐԻՆԱՎՈՐՈՒԹՅԱՆ ԱԶԳԱՅԻՆ ՀԱՄԱԿԱՐԳԻ ՆԵՐԿԱ ՎԻՃԱԿԻ ՊԱՏՃԱՌՆԵՐԸ</vt:lpstr>
      <vt:lpstr>ՇՆՈՐՀԱԿԱԼՈՒԹՅՈՒՆ</vt:lpstr>
    </vt:vector>
  </TitlesOfParts>
  <Company>Hard Power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ՀԱՅԱՍՏԱՆԻ  ՕՐԻՆԱՎՈՐՈՒԹՅԱՆ  ԱԶԳԱՅԻՆ ՀԱՄԱԿԱՐԳԻ  ԳՆԱՀԱՏՈՒՄԸ </dc:title>
  <dc:creator>User</dc:creator>
  <cp:lastModifiedBy>User</cp:lastModifiedBy>
  <cp:revision>21</cp:revision>
  <dcterms:created xsi:type="dcterms:W3CDTF">2013-12-15T19:10:41Z</dcterms:created>
  <dcterms:modified xsi:type="dcterms:W3CDTF">2013-12-15T20:43:03Z</dcterms:modified>
</cp:coreProperties>
</file>