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AB1E931-CF27-4213-BAAD-3CBDA1462FB7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5EA815A-70A0-4B5F-A3FA-C7D963B3341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Հակակոռուպցիոն</a:t>
            </a:r>
            <a:r>
              <a:rPr lang="en-US" dirty="0" smtClean="0"/>
              <a:t> </a:t>
            </a:r>
            <a:r>
              <a:rPr lang="en-US" dirty="0" err="1" smtClean="0"/>
              <a:t>մասնագիտացված</a:t>
            </a:r>
            <a:r>
              <a:rPr lang="en-US" dirty="0" smtClean="0"/>
              <a:t> </a:t>
            </a:r>
            <a:r>
              <a:rPr lang="en-US" dirty="0" err="1" smtClean="0"/>
              <a:t>մարմինների</a:t>
            </a:r>
            <a:r>
              <a:rPr lang="en-US" dirty="0" smtClean="0"/>
              <a:t> </a:t>
            </a:r>
            <a:r>
              <a:rPr lang="en-US" dirty="0" err="1" smtClean="0"/>
              <a:t>մոդելները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Խաչիկ</a:t>
            </a:r>
            <a:r>
              <a:rPr lang="en-US" dirty="0" smtClean="0"/>
              <a:t> </a:t>
            </a:r>
            <a:r>
              <a:rPr lang="en-US" dirty="0" err="1" smtClean="0"/>
              <a:t>Հարությունյան</a:t>
            </a:r>
            <a:endParaRPr lang="en-US" dirty="0" smtClean="0"/>
          </a:p>
          <a:p>
            <a:r>
              <a:rPr lang="en-US" dirty="0" smtClean="0"/>
              <a:t>ԹԻՀԿ </a:t>
            </a:r>
            <a:r>
              <a:rPr lang="en-US" dirty="0" err="1" smtClean="0"/>
              <a:t>Փորձագետ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/>
              <a:t>Բազմաֆունկցիոնալ </a:t>
            </a:r>
            <a:endParaRPr lang="en-US" sz="2400" dirty="0" smtClean="0"/>
          </a:p>
          <a:p>
            <a:pPr algn="just"/>
            <a:r>
              <a:rPr lang="en-US" sz="1600" i="1" dirty="0" err="1" smtClean="0"/>
              <a:t>Հիմնական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բնութագրիչներ-Հետաքննության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կանխարգելման</a:t>
            </a:r>
            <a:r>
              <a:rPr lang="en-US" sz="1600" i="1" dirty="0" smtClean="0"/>
              <a:t> և </a:t>
            </a:r>
            <a:r>
              <a:rPr lang="en-US" sz="1600" i="1" dirty="0" err="1" smtClean="0"/>
              <a:t>հանրային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կրթության</a:t>
            </a:r>
            <a:r>
              <a:rPr lang="en-US" sz="1600" i="1" dirty="0" smtClean="0"/>
              <a:t> և </a:t>
            </a:r>
            <a:r>
              <a:rPr lang="en-US" sz="1600" i="1" dirty="0" err="1" smtClean="0"/>
              <a:t>քարոզչության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գործառույթները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խտացված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են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մեկ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մարմնում</a:t>
            </a:r>
            <a:r>
              <a:rPr lang="en-US" sz="1600" i="1" dirty="0" smtClean="0"/>
              <a:t>: </a:t>
            </a:r>
            <a:r>
              <a:rPr lang="en-US" sz="1600" i="1" dirty="0" err="1" smtClean="0"/>
              <a:t>Օրինակներ</a:t>
            </a:r>
            <a:r>
              <a:rPr lang="en-US" sz="1600" i="1" dirty="0" smtClean="0"/>
              <a:t>՝ </a:t>
            </a:r>
            <a:r>
              <a:rPr lang="en-US" sz="1600" i="1" dirty="0" err="1" smtClean="0"/>
              <a:t>Սինգապուր</a:t>
            </a:r>
            <a:r>
              <a:rPr lang="en-US" sz="1600" i="1" dirty="0" smtClean="0"/>
              <a:t>, Բոտսվանա, </a:t>
            </a:r>
            <a:r>
              <a:rPr lang="en-US" sz="1600" i="1" dirty="0" err="1" smtClean="0"/>
              <a:t>Լեհաստան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Ուգանդա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Հոնգ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Կոնգ</a:t>
            </a:r>
            <a:r>
              <a:rPr lang="en-US" sz="1600" i="1" dirty="0" smtClean="0"/>
              <a:t> և </a:t>
            </a:r>
            <a:r>
              <a:rPr lang="en-US" sz="1600" i="1" dirty="0" err="1" smtClean="0"/>
              <a:t>այլն</a:t>
            </a:r>
            <a:r>
              <a:rPr lang="en-US" sz="1600" i="1" dirty="0" smtClean="0"/>
              <a:t>:</a:t>
            </a:r>
          </a:p>
          <a:p>
            <a:pPr algn="just"/>
            <a:r>
              <a:rPr lang="ru-RU" sz="2400" dirty="0" smtClean="0"/>
              <a:t>Իրավապահ մոդել</a:t>
            </a:r>
            <a:r>
              <a:rPr lang="en-US" sz="2400" dirty="0" smtClean="0"/>
              <a:t> </a:t>
            </a:r>
          </a:p>
          <a:p>
            <a:pPr algn="just"/>
            <a:r>
              <a:rPr lang="en-US" sz="1600" i="1" dirty="0" err="1" smtClean="0"/>
              <a:t>Հիմնական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բնութագրիչներ-Բացահայտման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հետաքննման</a:t>
            </a:r>
            <a:r>
              <a:rPr lang="en-US" sz="1600" i="1" dirty="0" smtClean="0"/>
              <a:t> և </a:t>
            </a:r>
            <a:r>
              <a:rPr lang="en-US" sz="1600" i="1" dirty="0" err="1" smtClean="0"/>
              <a:t>դատախազության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գործառույթները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կարող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են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հանդիսանալ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մեկ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մարմնի</a:t>
            </a:r>
            <a:r>
              <a:rPr lang="en-US" sz="1600" i="1" dirty="0" smtClean="0"/>
              <a:t> (</a:t>
            </a:r>
            <a:r>
              <a:rPr lang="en-US" sz="1600" i="1" dirty="0" err="1" smtClean="0"/>
              <a:t>բացահայտման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հետաքննման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կամ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դատախազության</a:t>
            </a:r>
            <a:r>
              <a:rPr lang="en-US" sz="1600" i="1" dirty="0" smtClean="0"/>
              <a:t>) </a:t>
            </a:r>
            <a:r>
              <a:rPr lang="en-US" sz="1600" i="1" dirty="0" err="1" smtClean="0"/>
              <a:t>գործունեության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դաշտի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առարկա</a:t>
            </a:r>
            <a:r>
              <a:rPr lang="en-US" sz="1600" i="1" dirty="0" smtClean="0"/>
              <a:t>: </a:t>
            </a:r>
            <a:r>
              <a:rPr lang="en-US" sz="1600" i="1" dirty="0" err="1" smtClean="0"/>
              <a:t>Երբեմն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այս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մոդելի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մարմիններն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ունենում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են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կանխարգելման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համակարգման</a:t>
            </a:r>
            <a:r>
              <a:rPr lang="en-US" sz="1600" i="1" dirty="0" smtClean="0"/>
              <a:t> և </a:t>
            </a:r>
            <a:r>
              <a:rPr lang="en-US" sz="1600" i="1" dirty="0" err="1" smtClean="0"/>
              <a:t>հետազոտության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գործառույթների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էլեմենտներ</a:t>
            </a:r>
            <a:r>
              <a:rPr lang="en-US" sz="1600" i="1" dirty="0" smtClean="0"/>
              <a:t>: </a:t>
            </a:r>
            <a:r>
              <a:rPr lang="en-US" sz="1600" i="1" dirty="0" err="1" smtClean="0"/>
              <a:t>Օրինակներ</a:t>
            </a:r>
            <a:r>
              <a:rPr lang="en-US" sz="1600" i="1" dirty="0" smtClean="0"/>
              <a:t>՝ Նորվեգիա, </a:t>
            </a:r>
            <a:r>
              <a:rPr lang="en-US" sz="1600" i="1" dirty="0" err="1" smtClean="0"/>
              <a:t>Իսպանիա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Խորվաթիա</a:t>
            </a:r>
            <a:r>
              <a:rPr lang="en-US" sz="1600" i="1" dirty="0"/>
              <a:t> </a:t>
            </a:r>
            <a:r>
              <a:rPr lang="en-US" sz="1600" i="1" dirty="0" smtClean="0"/>
              <a:t>և </a:t>
            </a:r>
            <a:r>
              <a:rPr lang="en-US" sz="1600" i="1" dirty="0" err="1" smtClean="0"/>
              <a:t>այլն</a:t>
            </a:r>
            <a:r>
              <a:rPr lang="en-US" sz="1600" i="1" dirty="0" smtClean="0"/>
              <a:t>: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/>
              <a:t>Հակակոռուպցիոն մարմինների դասակարգումը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5100" dirty="0"/>
              <a:t>Կանխարգելիչ</a:t>
            </a:r>
            <a:endParaRPr lang="en-US" sz="5100" dirty="0"/>
          </a:p>
          <a:p>
            <a:pPr algn="just"/>
            <a:r>
              <a:rPr lang="en-US" sz="2800" dirty="0" err="1"/>
              <a:t>Ամենից</a:t>
            </a:r>
            <a:r>
              <a:rPr lang="en-US" sz="2800" dirty="0"/>
              <a:t> </a:t>
            </a:r>
            <a:r>
              <a:rPr lang="en-US" sz="2800" dirty="0" err="1"/>
              <a:t>տարածված</a:t>
            </a:r>
            <a:r>
              <a:rPr lang="en-US" sz="2800" dirty="0"/>
              <a:t> </a:t>
            </a:r>
            <a:r>
              <a:rPr lang="en-US" sz="2800" dirty="0" err="1"/>
              <a:t>մոդելն</a:t>
            </a:r>
            <a:r>
              <a:rPr lang="en-US" sz="2800" dirty="0"/>
              <a:t> է: </a:t>
            </a:r>
            <a:r>
              <a:rPr lang="en-US" sz="2800" dirty="0" err="1"/>
              <a:t>Բաժանվում</a:t>
            </a:r>
            <a:r>
              <a:rPr lang="en-US" sz="2800" dirty="0"/>
              <a:t> </a:t>
            </a:r>
            <a:r>
              <a:rPr lang="en-US" sz="2800" dirty="0" err="1"/>
              <a:t>են</a:t>
            </a:r>
            <a:r>
              <a:rPr lang="en-US" sz="2800" dirty="0"/>
              <a:t> </a:t>
            </a:r>
            <a:r>
              <a:rPr lang="en-US" sz="2800" dirty="0" err="1"/>
              <a:t>երեք</a:t>
            </a:r>
            <a:r>
              <a:rPr lang="en-US" sz="2800" dirty="0"/>
              <a:t> </a:t>
            </a:r>
            <a:r>
              <a:rPr lang="en-US" sz="2800" dirty="0" err="1"/>
              <a:t>կատեգորիաների</a:t>
            </a:r>
            <a:r>
              <a:rPr lang="en-US" sz="2800" dirty="0"/>
              <a:t>՝ </a:t>
            </a:r>
            <a:r>
              <a:rPr lang="en-US" sz="2800" b="1" dirty="0" err="1"/>
              <a:t>Հակակոռուպցիոն</a:t>
            </a:r>
            <a:r>
              <a:rPr lang="en-US" sz="2800" b="1" dirty="0"/>
              <a:t> </a:t>
            </a:r>
            <a:r>
              <a:rPr lang="en-US" sz="2800" b="1" dirty="0" err="1"/>
              <a:t>համակարգման</a:t>
            </a:r>
            <a:r>
              <a:rPr lang="en-US" sz="2800" b="1" dirty="0"/>
              <a:t> </a:t>
            </a:r>
            <a:r>
              <a:rPr lang="en-US" sz="2800" b="1" dirty="0" err="1"/>
              <a:t>խորհուրդներ</a:t>
            </a:r>
            <a:r>
              <a:rPr lang="en-US" sz="2800" b="1" dirty="0"/>
              <a:t> </a:t>
            </a:r>
            <a:r>
              <a:rPr lang="en-US" sz="2800" dirty="0"/>
              <a:t>(</a:t>
            </a:r>
            <a:r>
              <a:rPr lang="en-US" sz="2800" dirty="0" err="1"/>
              <a:t>հիմնականում</a:t>
            </a:r>
            <a:r>
              <a:rPr lang="en-US" sz="2800" dirty="0"/>
              <a:t> </a:t>
            </a:r>
            <a:r>
              <a:rPr lang="en-US" sz="2800" dirty="0" err="1"/>
              <a:t>ռազմավարությունների</a:t>
            </a:r>
            <a:r>
              <a:rPr lang="en-US" sz="2800" dirty="0"/>
              <a:t> </a:t>
            </a:r>
            <a:r>
              <a:rPr lang="en-US" sz="2800" dirty="0" err="1"/>
              <a:t>մշակման</a:t>
            </a:r>
            <a:r>
              <a:rPr lang="en-US" sz="2800" dirty="0"/>
              <a:t>, </a:t>
            </a:r>
            <a:r>
              <a:rPr lang="en-US" sz="2800" dirty="0" err="1"/>
              <a:t>իրականացման</a:t>
            </a:r>
            <a:r>
              <a:rPr lang="en-US" sz="2800" dirty="0"/>
              <a:t> և </a:t>
            </a:r>
            <a:r>
              <a:rPr lang="en-US" sz="2800" dirty="0" err="1"/>
              <a:t>մոնիտորինգի</a:t>
            </a:r>
            <a:r>
              <a:rPr lang="en-US" sz="2800" dirty="0"/>
              <a:t> </a:t>
            </a:r>
            <a:r>
              <a:rPr lang="en-US" sz="2800" dirty="0" err="1"/>
              <a:t>համար</a:t>
            </a:r>
            <a:r>
              <a:rPr lang="en-US" sz="2800" dirty="0"/>
              <a:t> </a:t>
            </a:r>
            <a:r>
              <a:rPr lang="en-US" sz="2800" dirty="0" err="1"/>
              <a:t>են</a:t>
            </a:r>
            <a:r>
              <a:rPr lang="en-US" sz="2800" dirty="0"/>
              <a:t> </a:t>
            </a:r>
            <a:r>
              <a:rPr lang="en-US" sz="2800" dirty="0" err="1"/>
              <a:t>ստեղծվում</a:t>
            </a:r>
            <a:r>
              <a:rPr lang="en-US" sz="2800" dirty="0"/>
              <a:t>, և </a:t>
            </a:r>
            <a:r>
              <a:rPr lang="en-US" sz="2800" dirty="0" err="1"/>
              <a:t>մշտական</a:t>
            </a:r>
            <a:r>
              <a:rPr lang="en-US" sz="2800" dirty="0"/>
              <a:t> </a:t>
            </a:r>
            <a:r>
              <a:rPr lang="en-US" sz="2800" dirty="0" err="1"/>
              <a:t>մարմիններ</a:t>
            </a:r>
            <a:r>
              <a:rPr lang="en-US" sz="2800" dirty="0"/>
              <a:t> </a:t>
            </a:r>
            <a:r>
              <a:rPr lang="en-US" sz="2800" dirty="0" err="1"/>
              <a:t>չեն</a:t>
            </a:r>
            <a:r>
              <a:rPr lang="en-US" sz="2800" dirty="0"/>
              <a:t>, </a:t>
            </a:r>
            <a:r>
              <a:rPr lang="en-US" sz="2800" dirty="0" err="1"/>
              <a:t>այլ</a:t>
            </a:r>
            <a:r>
              <a:rPr lang="en-US" sz="2800" dirty="0"/>
              <a:t> </a:t>
            </a:r>
            <a:r>
              <a:rPr lang="en-US" sz="2800" dirty="0" err="1"/>
              <a:t>աշխատում</a:t>
            </a:r>
            <a:r>
              <a:rPr lang="en-US" sz="2800" dirty="0"/>
              <a:t> </a:t>
            </a:r>
            <a:r>
              <a:rPr lang="en-US" sz="2800" dirty="0" err="1"/>
              <a:t>են</a:t>
            </a:r>
            <a:r>
              <a:rPr lang="en-US" sz="2800" dirty="0"/>
              <a:t> </a:t>
            </a:r>
            <a:r>
              <a:rPr lang="en-US" sz="2800" dirty="0" err="1"/>
              <a:t>հանդիպումների</a:t>
            </a:r>
            <a:r>
              <a:rPr lang="en-US" sz="2800" dirty="0"/>
              <a:t> </a:t>
            </a:r>
            <a:r>
              <a:rPr lang="en-US" sz="2800" dirty="0" err="1"/>
              <a:t>միջոցով</a:t>
            </a:r>
            <a:r>
              <a:rPr lang="en-US" sz="2800" dirty="0"/>
              <a:t>, և </a:t>
            </a:r>
            <a:r>
              <a:rPr lang="en-US" sz="2800" dirty="0" err="1"/>
              <a:t>համալրվում</a:t>
            </a:r>
            <a:r>
              <a:rPr lang="en-US" sz="2800" dirty="0"/>
              <a:t> </a:t>
            </a:r>
            <a:r>
              <a:rPr lang="en-US" sz="2800" dirty="0" err="1"/>
              <a:t>են</a:t>
            </a:r>
            <a:r>
              <a:rPr lang="en-US" sz="2800" dirty="0"/>
              <a:t> </a:t>
            </a:r>
            <a:r>
              <a:rPr lang="en-US" sz="2800" dirty="0" err="1"/>
              <a:t>իշխանության</a:t>
            </a:r>
            <a:r>
              <a:rPr lang="en-US" sz="2800" dirty="0"/>
              <a:t> </a:t>
            </a:r>
            <a:r>
              <a:rPr lang="en-US" sz="2800" dirty="0" err="1"/>
              <a:t>երեք</a:t>
            </a:r>
            <a:r>
              <a:rPr lang="en-US" sz="2800" dirty="0"/>
              <a:t> </a:t>
            </a:r>
            <a:r>
              <a:rPr lang="en-US" sz="2800" dirty="0" err="1"/>
              <a:t>ճյուղերի</a:t>
            </a:r>
            <a:r>
              <a:rPr lang="en-US" sz="2800" dirty="0"/>
              <a:t> </a:t>
            </a:r>
            <a:r>
              <a:rPr lang="en-US" sz="2800" dirty="0" err="1"/>
              <a:t>ներկայացուցիչներով</a:t>
            </a:r>
            <a:r>
              <a:rPr lang="en-US" sz="2800" dirty="0"/>
              <a:t>, </a:t>
            </a:r>
            <a:r>
              <a:rPr lang="en-US" sz="2800" dirty="0" err="1"/>
              <a:t>ինչպես</a:t>
            </a:r>
            <a:r>
              <a:rPr lang="en-US" sz="2800" dirty="0"/>
              <a:t> </a:t>
            </a:r>
            <a:r>
              <a:rPr lang="en-US" sz="2800" dirty="0" err="1"/>
              <a:t>նաև</a:t>
            </a:r>
            <a:r>
              <a:rPr lang="en-US" sz="2800" dirty="0"/>
              <a:t> </a:t>
            </a:r>
            <a:r>
              <a:rPr lang="en-US" sz="2800" dirty="0" err="1"/>
              <a:t>հնարավոր</a:t>
            </a:r>
            <a:r>
              <a:rPr lang="en-US" sz="2800" dirty="0"/>
              <a:t> է </a:t>
            </a:r>
            <a:r>
              <a:rPr lang="en-US" sz="2800" dirty="0" err="1"/>
              <a:t>քաղ.հասարակության</a:t>
            </a:r>
            <a:r>
              <a:rPr lang="en-US" sz="2800" dirty="0"/>
              <a:t> </a:t>
            </a:r>
            <a:r>
              <a:rPr lang="en-US" sz="2800" dirty="0" err="1"/>
              <a:t>ներկայացուցիչներով</a:t>
            </a:r>
            <a:r>
              <a:rPr lang="en-US" sz="2800" dirty="0"/>
              <a:t>: </a:t>
            </a:r>
            <a:r>
              <a:rPr lang="en-US" sz="2800" dirty="0" err="1"/>
              <a:t>Օրինակներ</a:t>
            </a:r>
            <a:r>
              <a:rPr lang="en-US" sz="2800" dirty="0"/>
              <a:t>՝ </a:t>
            </a:r>
            <a:r>
              <a:rPr lang="en-US" sz="2800" dirty="0" err="1"/>
              <a:t>Տաջիկստան</a:t>
            </a:r>
            <a:r>
              <a:rPr lang="en-US" sz="2800" dirty="0"/>
              <a:t>, </a:t>
            </a:r>
            <a:r>
              <a:rPr lang="en-US" sz="2800" dirty="0" err="1"/>
              <a:t>Ալբանիա</a:t>
            </a:r>
            <a:r>
              <a:rPr lang="en-US" sz="2800" dirty="0"/>
              <a:t> և </a:t>
            </a:r>
            <a:r>
              <a:rPr lang="en-US" sz="2800" dirty="0" err="1"/>
              <a:t>այլն</a:t>
            </a:r>
            <a:r>
              <a:rPr lang="en-US" sz="2800" dirty="0"/>
              <a:t>)</a:t>
            </a:r>
          </a:p>
          <a:p>
            <a:pPr algn="just"/>
            <a:r>
              <a:rPr lang="en-US" sz="2800" b="1" dirty="0" err="1"/>
              <a:t>Հատուկ</a:t>
            </a:r>
            <a:r>
              <a:rPr lang="en-US" sz="2800" b="1" dirty="0"/>
              <a:t> </a:t>
            </a:r>
            <a:r>
              <a:rPr lang="en-US" sz="2800" b="1" dirty="0" err="1"/>
              <a:t>կոռուպցիայի</a:t>
            </a:r>
            <a:r>
              <a:rPr lang="en-US" sz="2800" b="1" dirty="0"/>
              <a:t> </a:t>
            </a:r>
            <a:r>
              <a:rPr lang="en-US" sz="2800" b="1" dirty="0" err="1"/>
              <a:t>կանխարգելմանը</a:t>
            </a:r>
            <a:r>
              <a:rPr lang="en-US" sz="2800" b="1" dirty="0"/>
              <a:t> </a:t>
            </a:r>
            <a:r>
              <a:rPr lang="en-US" sz="2800" b="1" dirty="0" err="1"/>
              <a:t>նվիրված</a:t>
            </a:r>
            <a:r>
              <a:rPr lang="en-US" sz="2800" b="1" dirty="0"/>
              <a:t> </a:t>
            </a:r>
            <a:r>
              <a:rPr lang="en-US" sz="2800" b="1" dirty="0" err="1"/>
              <a:t>մարմիններ</a:t>
            </a:r>
            <a:r>
              <a:rPr lang="en-US" sz="2800" b="1" dirty="0"/>
              <a:t> </a:t>
            </a:r>
            <a:r>
              <a:rPr lang="en-US" sz="2800" dirty="0"/>
              <a:t>(</a:t>
            </a:r>
            <a:r>
              <a:rPr lang="en-US" sz="2800" dirty="0" err="1"/>
              <a:t>Այս</a:t>
            </a:r>
            <a:r>
              <a:rPr lang="en-US" sz="2800" dirty="0"/>
              <a:t> </a:t>
            </a:r>
            <a:r>
              <a:rPr lang="en-US" sz="2800" dirty="0" err="1"/>
              <a:t>մարմինները</a:t>
            </a:r>
            <a:r>
              <a:rPr lang="en-US" sz="2800" dirty="0"/>
              <a:t> </a:t>
            </a:r>
            <a:r>
              <a:rPr lang="en-US" sz="2800" dirty="0" err="1"/>
              <a:t>մշտական</a:t>
            </a:r>
            <a:r>
              <a:rPr lang="en-US" sz="2800" dirty="0"/>
              <a:t> </a:t>
            </a:r>
            <a:r>
              <a:rPr lang="en-US" sz="2800" dirty="0" err="1"/>
              <a:t>հիմունքներով</a:t>
            </a:r>
            <a:r>
              <a:rPr lang="en-US" sz="2800" dirty="0"/>
              <a:t> </a:t>
            </a:r>
            <a:r>
              <a:rPr lang="en-US" sz="2800" dirty="0" err="1"/>
              <a:t>են</a:t>
            </a:r>
            <a:r>
              <a:rPr lang="en-US" sz="2800" dirty="0"/>
              <a:t> </a:t>
            </a:r>
            <a:r>
              <a:rPr lang="en-US" sz="2800" dirty="0" err="1"/>
              <a:t>գործում</a:t>
            </a:r>
            <a:r>
              <a:rPr lang="en-US" sz="2800" dirty="0"/>
              <a:t> և </a:t>
            </a:r>
            <a:r>
              <a:rPr lang="en-US" sz="2800" dirty="0" err="1"/>
              <a:t>ունեն</a:t>
            </a:r>
            <a:r>
              <a:rPr lang="en-US" sz="2800" dirty="0"/>
              <a:t> </a:t>
            </a:r>
            <a:r>
              <a:rPr lang="en-US" sz="2800" dirty="0" err="1"/>
              <a:t>ավելի</a:t>
            </a:r>
            <a:r>
              <a:rPr lang="en-US" sz="2800" dirty="0"/>
              <a:t> </a:t>
            </a:r>
            <a:r>
              <a:rPr lang="en-US" sz="2800" dirty="0" err="1"/>
              <a:t>լայն</a:t>
            </a:r>
            <a:r>
              <a:rPr lang="en-US" sz="2800" dirty="0"/>
              <a:t> </a:t>
            </a:r>
            <a:r>
              <a:rPr lang="en-US" sz="2800" dirty="0" err="1"/>
              <a:t>մանդատ</a:t>
            </a:r>
            <a:r>
              <a:rPr lang="en-US" sz="2800" dirty="0"/>
              <a:t>: </a:t>
            </a:r>
            <a:r>
              <a:rPr lang="en-US" sz="2800" dirty="0" err="1"/>
              <a:t>Ունեն</a:t>
            </a:r>
            <a:r>
              <a:rPr lang="en-US" sz="2800" dirty="0"/>
              <a:t> </a:t>
            </a:r>
            <a:r>
              <a:rPr lang="en-US" sz="2800" dirty="0" err="1"/>
              <a:t>հակակոռուպցիոն</a:t>
            </a:r>
            <a:r>
              <a:rPr lang="en-US" sz="2800" dirty="0"/>
              <a:t> </a:t>
            </a:r>
            <a:r>
              <a:rPr lang="en-US" sz="2800" dirty="0" err="1"/>
              <a:t>ռազմավարությունների</a:t>
            </a:r>
            <a:r>
              <a:rPr lang="en-US" sz="2800" dirty="0"/>
              <a:t> </a:t>
            </a:r>
            <a:r>
              <a:rPr lang="en-US" sz="2800" dirty="0" err="1"/>
              <a:t>համակարգման</a:t>
            </a:r>
            <a:r>
              <a:rPr lang="en-US" sz="2800" dirty="0"/>
              <a:t> </a:t>
            </a:r>
            <a:r>
              <a:rPr lang="en-US" sz="2800" dirty="0" err="1"/>
              <a:t>գործառույթ</a:t>
            </a:r>
            <a:r>
              <a:rPr lang="en-US" sz="2800" dirty="0"/>
              <a:t>, </a:t>
            </a:r>
            <a:r>
              <a:rPr lang="en-US" sz="2800" dirty="0" err="1"/>
              <a:t>ինչպես</a:t>
            </a:r>
            <a:r>
              <a:rPr lang="en-US" sz="2800" dirty="0"/>
              <a:t> </a:t>
            </a:r>
            <a:r>
              <a:rPr lang="en-US" sz="2800" dirty="0" err="1"/>
              <a:t>նաև</a:t>
            </a:r>
            <a:r>
              <a:rPr lang="en-US" sz="2800" dirty="0"/>
              <a:t> </a:t>
            </a:r>
            <a:r>
              <a:rPr lang="en-US" sz="2800" dirty="0" err="1"/>
              <a:t>գնահատում</a:t>
            </a:r>
            <a:r>
              <a:rPr lang="en-US" sz="2800" dirty="0"/>
              <a:t> </a:t>
            </a:r>
            <a:r>
              <a:rPr lang="en-US" sz="2800" dirty="0" err="1"/>
              <a:t>են</a:t>
            </a:r>
            <a:r>
              <a:rPr lang="en-US" sz="2800" dirty="0"/>
              <a:t> </a:t>
            </a:r>
            <a:r>
              <a:rPr lang="en-US" sz="2800" dirty="0" err="1"/>
              <a:t>հանրային</a:t>
            </a:r>
            <a:r>
              <a:rPr lang="en-US" sz="2800" dirty="0"/>
              <a:t> </a:t>
            </a:r>
            <a:r>
              <a:rPr lang="en-US" sz="2800" dirty="0" err="1"/>
              <a:t>կառույցների</a:t>
            </a:r>
            <a:r>
              <a:rPr lang="en-US" sz="2800" dirty="0"/>
              <a:t> </a:t>
            </a:r>
            <a:r>
              <a:rPr lang="en-US" sz="2800" dirty="0" err="1"/>
              <a:t>կոռուպցիոն</a:t>
            </a:r>
            <a:r>
              <a:rPr lang="en-US" sz="2800" dirty="0"/>
              <a:t> </a:t>
            </a:r>
            <a:r>
              <a:rPr lang="en-US" sz="2800" dirty="0" err="1"/>
              <a:t>ռիսկերը</a:t>
            </a:r>
            <a:r>
              <a:rPr lang="en-US" sz="2800" dirty="0"/>
              <a:t> և </a:t>
            </a:r>
            <a:r>
              <a:rPr lang="en-US" sz="2800" dirty="0" err="1"/>
              <a:t>օրինավորության</a:t>
            </a:r>
            <a:r>
              <a:rPr lang="en-US" sz="2800" dirty="0"/>
              <a:t> </a:t>
            </a:r>
            <a:r>
              <a:rPr lang="en-US" sz="2800" dirty="0" err="1"/>
              <a:t>ծրագրերը</a:t>
            </a:r>
            <a:r>
              <a:rPr lang="en-US" sz="2800" dirty="0"/>
              <a:t>, </a:t>
            </a:r>
            <a:r>
              <a:rPr lang="en-US" sz="2800" dirty="0" err="1"/>
              <a:t>զբաղվում</a:t>
            </a:r>
            <a:r>
              <a:rPr lang="en-US" sz="2800" dirty="0"/>
              <a:t> </a:t>
            </a:r>
            <a:r>
              <a:rPr lang="en-US" sz="2800" dirty="0" err="1"/>
              <a:t>են</a:t>
            </a:r>
            <a:r>
              <a:rPr lang="en-US" sz="2800" dirty="0"/>
              <a:t> </a:t>
            </a:r>
            <a:r>
              <a:rPr lang="en-US" sz="2800" dirty="0" err="1"/>
              <a:t>հակակոռուպցիոն</a:t>
            </a:r>
            <a:r>
              <a:rPr lang="en-US" sz="2800" dirty="0"/>
              <a:t> </a:t>
            </a:r>
            <a:r>
              <a:rPr lang="en-US" sz="2800" dirty="0" err="1"/>
              <a:t>իրազեկության</a:t>
            </a:r>
            <a:r>
              <a:rPr lang="en-US" sz="2800" dirty="0"/>
              <a:t> </a:t>
            </a:r>
            <a:r>
              <a:rPr lang="en-US" sz="2800" dirty="0" err="1"/>
              <a:t>բարձրացմամբ</a:t>
            </a:r>
            <a:r>
              <a:rPr lang="en-US" sz="2800" dirty="0"/>
              <a:t> և </a:t>
            </a:r>
            <a:r>
              <a:rPr lang="en-US" sz="2800" dirty="0" err="1"/>
              <a:t>կրթությամբ</a:t>
            </a:r>
            <a:r>
              <a:rPr lang="en-US" sz="2800" dirty="0"/>
              <a:t>, </a:t>
            </a:r>
            <a:r>
              <a:rPr lang="en-US" sz="2800" dirty="0" err="1"/>
              <a:t>շահերի</a:t>
            </a:r>
            <a:r>
              <a:rPr lang="en-US" sz="2800" dirty="0"/>
              <a:t> </a:t>
            </a:r>
            <a:r>
              <a:rPr lang="en-US" sz="2800" dirty="0" err="1"/>
              <a:t>բախման</a:t>
            </a:r>
            <a:r>
              <a:rPr lang="en-US" sz="2800" dirty="0"/>
              <a:t> </a:t>
            </a:r>
            <a:r>
              <a:rPr lang="en-US" sz="2800" dirty="0" err="1"/>
              <a:t>կանխարգելմամբ</a:t>
            </a:r>
            <a:r>
              <a:rPr lang="en-US" sz="2800" dirty="0"/>
              <a:t>, </a:t>
            </a:r>
            <a:r>
              <a:rPr lang="en-US" sz="2800" dirty="0" err="1"/>
              <a:t>գույքի</a:t>
            </a:r>
            <a:r>
              <a:rPr lang="en-US" sz="2800" dirty="0"/>
              <a:t> </a:t>
            </a:r>
            <a:r>
              <a:rPr lang="en-US" sz="2800" dirty="0" err="1"/>
              <a:t>հայտարարագրմամբ</a:t>
            </a:r>
            <a:r>
              <a:rPr lang="en-US" sz="2800" dirty="0"/>
              <a:t>, </a:t>
            </a:r>
            <a:r>
              <a:rPr lang="en-US" sz="2800" dirty="0" err="1"/>
              <a:t>կուսակցությունների</a:t>
            </a:r>
            <a:r>
              <a:rPr lang="en-US" sz="2800" dirty="0"/>
              <a:t> </a:t>
            </a:r>
            <a:r>
              <a:rPr lang="en-US" sz="2800" dirty="0" err="1"/>
              <a:t>ֆինանսավորման</a:t>
            </a:r>
            <a:r>
              <a:rPr lang="en-US" sz="2800" dirty="0"/>
              <a:t> և </a:t>
            </a:r>
            <a:r>
              <a:rPr lang="en-US" sz="2800" dirty="0" err="1"/>
              <a:t>լոբինգի</a:t>
            </a:r>
            <a:r>
              <a:rPr lang="en-US" sz="2800" dirty="0"/>
              <a:t> </a:t>
            </a:r>
            <a:r>
              <a:rPr lang="en-US" sz="2800" dirty="0" err="1"/>
              <a:t>խնդիրներով</a:t>
            </a:r>
            <a:r>
              <a:rPr lang="en-US" sz="2800" dirty="0"/>
              <a:t>, և </a:t>
            </a:r>
            <a:r>
              <a:rPr lang="en-US" sz="2800" dirty="0" err="1"/>
              <a:t>իրավական</a:t>
            </a:r>
            <a:r>
              <a:rPr lang="en-US" sz="2800" dirty="0"/>
              <a:t> </a:t>
            </a:r>
            <a:r>
              <a:rPr lang="en-US" sz="2800" dirty="0" err="1"/>
              <a:t>ակտերի</a:t>
            </a:r>
            <a:r>
              <a:rPr lang="en-US" sz="2800" dirty="0"/>
              <a:t> </a:t>
            </a:r>
            <a:r>
              <a:rPr lang="en-US" sz="2800" dirty="0" err="1"/>
              <a:t>հակակոռուպցիոն</a:t>
            </a:r>
            <a:r>
              <a:rPr lang="en-US" sz="2800" dirty="0"/>
              <a:t> </a:t>
            </a:r>
            <a:r>
              <a:rPr lang="en-US" sz="2800" dirty="0" err="1"/>
              <a:t>փորձաքննության</a:t>
            </a:r>
            <a:r>
              <a:rPr lang="en-US" sz="2800" dirty="0"/>
              <a:t> </a:t>
            </a:r>
            <a:r>
              <a:rPr lang="en-US" sz="2800" dirty="0" err="1"/>
              <a:t>ենթարկմամբ</a:t>
            </a:r>
            <a:r>
              <a:rPr lang="en-US" sz="2800" dirty="0"/>
              <a:t>: </a:t>
            </a:r>
            <a:r>
              <a:rPr lang="en-US" sz="2800" dirty="0" err="1"/>
              <a:t>Օրինակներ</a:t>
            </a:r>
            <a:r>
              <a:rPr lang="en-US" sz="2800" dirty="0"/>
              <a:t>՝ </a:t>
            </a:r>
            <a:r>
              <a:rPr lang="en-US" sz="2800" dirty="0" err="1"/>
              <a:t>Սլովենիա</a:t>
            </a:r>
            <a:r>
              <a:rPr lang="en-US" sz="2800" dirty="0"/>
              <a:t>, </a:t>
            </a:r>
            <a:r>
              <a:rPr lang="en-US" sz="2800" dirty="0" err="1"/>
              <a:t>Սերբիա</a:t>
            </a:r>
            <a:r>
              <a:rPr lang="en-US" sz="2800" dirty="0"/>
              <a:t>, </a:t>
            </a:r>
            <a:r>
              <a:rPr lang="en-US" sz="2800" dirty="0" err="1"/>
              <a:t>Մոնտենեգրո</a:t>
            </a:r>
            <a:r>
              <a:rPr lang="en-US" sz="2800" dirty="0"/>
              <a:t> և </a:t>
            </a:r>
            <a:r>
              <a:rPr lang="en-US" sz="2800" dirty="0" err="1"/>
              <a:t>այլն</a:t>
            </a:r>
            <a:r>
              <a:rPr lang="en-US" sz="2800" dirty="0"/>
              <a:t>)</a:t>
            </a:r>
          </a:p>
          <a:p>
            <a:pPr algn="just"/>
            <a:r>
              <a:rPr lang="en-US" sz="2800" b="1" dirty="0" err="1"/>
              <a:t>Հանրային</a:t>
            </a:r>
            <a:r>
              <a:rPr lang="en-US" sz="2800" b="1" dirty="0"/>
              <a:t> </a:t>
            </a:r>
            <a:r>
              <a:rPr lang="en-US" sz="2800" b="1" dirty="0" err="1"/>
              <a:t>կառույցներ</a:t>
            </a:r>
            <a:r>
              <a:rPr lang="en-US" sz="2800" b="1" dirty="0"/>
              <a:t>, </a:t>
            </a:r>
            <a:r>
              <a:rPr lang="en-US" sz="2800" b="1" dirty="0" err="1"/>
              <a:t>որոնք</a:t>
            </a:r>
            <a:r>
              <a:rPr lang="en-US" sz="2800" b="1" dirty="0"/>
              <a:t> </a:t>
            </a:r>
            <a:r>
              <a:rPr lang="en-US" sz="2800" b="1" dirty="0" err="1"/>
              <a:t>նպաստում</a:t>
            </a:r>
            <a:r>
              <a:rPr lang="en-US" sz="2800" b="1" dirty="0"/>
              <a:t> </a:t>
            </a:r>
            <a:r>
              <a:rPr lang="en-US" sz="2800" b="1" dirty="0" err="1"/>
              <a:t>են</a:t>
            </a:r>
            <a:r>
              <a:rPr lang="en-US" sz="2800" b="1" dirty="0"/>
              <a:t> </a:t>
            </a:r>
            <a:r>
              <a:rPr lang="en-US" sz="2800" b="1" dirty="0" err="1"/>
              <a:t>կոռուպցիայի</a:t>
            </a:r>
            <a:r>
              <a:rPr lang="en-US" sz="2800" b="1" dirty="0"/>
              <a:t> </a:t>
            </a:r>
            <a:r>
              <a:rPr lang="en-US" sz="2800" b="1" dirty="0" err="1"/>
              <a:t>կանխարգելմանը</a:t>
            </a:r>
            <a:r>
              <a:rPr lang="en-US" sz="2800" b="1" dirty="0"/>
              <a:t>, </a:t>
            </a:r>
            <a:r>
              <a:rPr lang="en-US" sz="2800" b="1" dirty="0" err="1"/>
              <a:t>սակայն</a:t>
            </a:r>
            <a:r>
              <a:rPr lang="en-US" sz="2800" b="1" dirty="0"/>
              <a:t> </a:t>
            </a:r>
            <a:r>
              <a:rPr lang="en-US" sz="2800" b="1" dirty="0" err="1"/>
              <a:t>հատուկ</a:t>
            </a:r>
            <a:r>
              <a:rPr lang="en-US" sz="2800" b="1" dirty="0"/>
              <a:t> </a:t>
            </a:r>
            <a:r>
              <a:rPr lang="en-US" sz="2800" b="1" dirty="0" err="1"/>
              <a:t>չեն</a:t>
            </a:r>
            <a:r>
              <a:rPr lang="en-US" sz="2800" b="1" dirty="0"/>
              <a:t> </a:t>
            </a:r>
            <a:r>
              <a:rPr lang="en-US" sz="2800" b="1" dirty="0" err="1"/>
              <a:t>նշվում</a:t>
            </a:r>
            <a:r>
              <a:rPr lang="en-US" sz="2800" b="1" dirty="0"/>
              <a:t>, </a:t>
            </a:r>
            <a:r>
              <a:rPr lang="en-US" sz="2800" b="1" dirty="0" err="1"/>
              <a:t>որպես</a:t>
            </a:r>
            <a:r>
              <a:rPr lang="en-US" sz="2800" b="1" dirty="0"/>
              <a:t> </a:t>
            </a:r>
            <a:r>
              <a:rPr lang="en-US" sz="2800" b="1" dirty="0" err="1"/>
              <a:t>հակակոռուպցիոն</a:t>
            </a:r>
            <a:r>
              <a:rPr lang="en-US" sz="2800" b="1" dirty="0"/>
              <a:t> </a:t>
            </a:r>
            <a:r>
              <a:rPr lang="en-US" sz="2800" b="1" dirty="0" err="1"/>
              <a:t>մարմիններ</a:t>
            </a:r>
            <a:r>
              <a:rPr lang="en-US" sz="2800" b="1" dirty="0"/>
              <a:t>: ՞</a:t>
            </a:r>
            <a:r>
              <a:rPr lang="en-US" sz="2800" b="1" dirty="0" err="1"/>
              <a:t>Ցրված</a:t>
            </a:r>
            <a:r>
              <a:rPr lang="en-US" sz="2800" b="1" dirty="0"/>
              <a:t> </a:t>
            </a:r>
            <a:r>
              <a:rPr lang="en-US" sz="2800" b="1" dirty="0" err="1"/>
              <a:t>մոտեցում</a:t>
            </a:r>
            <a:r>
              <a:rPr lang="en-US" sz="2800" b="1" dirty="0"/>
              <a:t>: </a:t>
            </a:r>
            <a:r>
              <a:rPr lang="en-US" sz="2800" dirty="0" err="1"/>
              <a:t>Օրինակ</a:t>
            </a:r>
            <a:r>
              <a:rPr lang="en-US" sz="2800" dirty="0"/>
              <a:t>՝ </a:t>
            </a:r>
            <a:r>
              <a:rPr lang="en-US" sz="2800" dirty="0" err="1"/>
              <a:t>Ազգային</a:t>
            </a:r>
            <a:r>
              <a:rPr lang="en-US" sz="2800" dirty="0"/>
              <a:t> </a:t>
            </a:r>
            <a:r>
              <a:rPr lang="en-US" sz="2800" dirty="0" err="1"/>
              <a:t>օրինավորության</a:t>
            </a:r>
            <a:r>
              <a:rPr lang="en-US" sz="2800" dirty="0"/>
              <a:t> </a:t>
            </a:r>
            <a:r>
              <a:rPr lang="en-US" sz="2800" dirty="0" err="1"/>
              <a:t>գործակալությունը</a:t>
            </a:r>
            <a:r>
              <a:rPr lang="en-US" sz="2800" dirty="0"/>
              <a:t> </a:t>
            </a:r>
            <a:r>
              <a:rPr lang="en-US" sz="2800" dirty="0" err="1"/>
              <a:t>Ռումինիայում</a:t>
            </a:r>
            <a:r>
              <a:rPr lang="en-US" sz="2800" dirty="0"/>
              <a:t>, </a:t>
            </a:r>
            <a:r>
              <a:rPr lang="en-US" sz="2800" dirty="0" err="1"/>
              <a:t>Ստոնդարտների</a:t>
            </a:r>
            <a:r>
              <a:rPr lang="en-US" sz="2800" dirty="0"/>
              <a:t> </a:t>
            </a:r>
            <a:r>
              <a:rPr lang="en-US" sz="2800" dirty="0" err="1"/>
              <a:t>խորհրդարանական</a:t>
            </a:r>
            <a:r>
              <a:rPr lang="en-US" sz="2800" dirty="0"/>
              <a:t> </a:t>
            </a:r>
            <a:r>
              <a:rPr lang="en-US" sz="2800" dirty="0" err="1"/>
              <a:t>հանձնակատարը</a:t>
            </a:r>
            <a:r>
              <a:rPr lang="en-US" sz="2800" dirty="0"/>
              <a:t> ՄԹ-</a:t>
            </a:r>
            <a:r>
              <a:rPr lang="en-US" sz="2800" dirty="0" err="1"/>
              <a:t>ում</a:t>
            </a:r>
            <a:r>
              <a:rPr lang="en-US" sz="2800" dirty="0"/>
              <a:t>, </a:t>
            </a:r>
            <a:r>
              <a:rPr lang="en-US" sz="2800" dirty="0" err="1"/>
              <a:t>Գույքի</a:t>
            </a:r>
            <a:r>
              <a:rPr lang="en-US" sz="2800" dirty="0"/>
              <a:t> </a:t>
            </a:r>
            <a:r>
              <a:rPr lang="en-US" sz="2800" dirty="0" err="1"/>
              <a:t>հայտարարագրման</a:t>
            </a:r>
            <a:r>
              <a:rPr lang="en-US" sz="2800" dirty="0"/>
              <a:t> և </a:t>
            </a:r>
            <a:r>
              <a:rPr lang="en-US" sz="2800" dirty="0" err="1"/>
              <a:t>աուդիտի</a:t>
            </a:r>
            <a:r>
              <a:rPr lang="en-US" sz="2800" dirty="0"/>
              <a:t> </a:t>
            </a:r>
            <a:r>
              <a:rPr lang="en-US" sz="2800" dirty="0" err="1"/>
              <a:t>Բարձ</a:t>
            </a:r>
            <a:r>
              <a:rPr lang="en-US" sz="2800" dirty="0"/>
              <a:t> </a:t>
            </a:r>
            <a:r>
              <a:rPr lang="en-US" sz="2800" dirty="0" err="1"/>
              <a:t>Տեսչույթյունը</a:t>
            </a:r>
            <a:r>
              <a:rPr lang="en-US" sz="2800" dirty="0"/>
              <a:t> </a:t>
            </a:r>
            <a:r>
              <a:rPr lang="en-US" sz="2800" dirty="0" err="1"/>
              <a:t>Ալբանիայում</a:t>
            </a:r>
            <a:r>
              <a:rPr lang="en-US" sz="2800" dirty="0"/>
              <a:t>: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/>
              <a:t>Հակակոռուպցիոն մարմինների դասակարգումը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922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Բազմաֆունկցիոնալ</a:t>
            </a:r>
            <a:r>
              <a:rPr lang="en-US" dirty="0"/>
              <a:t> </a:t>
            </a:r>
            <a:r>
              <a:rPr lang="en-US" dirty="0" smtClean="0"/>
              <a:t>մոդել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1800" b="1" dirty="0" err="1" smtClean="0"/>
              <a:t>Բոտսվանայի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Կոռուպցիայի</a:t>
            </a:r>
            <a:r>
              <a:rPr lang="en-US" sz="1800" b="1" dirty="0" smtClean="0"/>
              <a:t> և </a:t>
            </a:r>
            <a:r>
              <a:rPr lang="en-US" sz="1800" b="1" dirty="0" err="1" smtClean="0"/>
              <a:t>տնտեսական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հանցագործությունների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դիրեկտորիա</a:t>
            </a:r>
            <a:r>
              <a:rPr lang="en-US" sz="1800" b="1" dirty="0"/>
              <a:t> </a:t>
            </a:r>
            <a:r>
              <a:rPr lang="en-US" sz="1800" b="1" dirty="0" smtClean="0"/>
              <a:t>(ԿՏՀԴ)</a:t>
            </a:r>
          </a:p>
          <a:p>
            <a:pPr algn="just"/>
            <a:r>
              <a:rPr lang="en-US" sz="1800" dirty="0"/>
              <a:t>Ունի </a:t>
            </a:r>
            <a:r>
              <a:rPr lang="en-US" sz="1800" dirty="0" err="1"/>
              <a:t>մեկ</a:t>
            </a:r>
            <a:r>
              <a:rPr lang="en-US" sz="1800" dirty="0"/>
              <a:t> </a:t>
            </a:r>
            <a:r>
              <a:rPr lang="en-US" sz="1800" dirty="0" err="1"/>
              <a:t>տնօրեն</a:t>
            </a:r>
            <a:r>
              <a:rPr lang="en-US" sz="1800" dirty="0"/>
              <a:t> և </a:t>
            </a:r>
            <a:r>
              <a:rPr lang="en-US" sz="1800" dirty="0" err="1"/>
              <a:t>մեկ</a:t>
            </a:r>
            <a:r>
              <a:rPr lang="en-US" sz="1800" dirty="0"/>
              <a:t> </a:t>
            </a:r>
            <a:r>
              <a:rPr lang="en-US" sz="1800" dirty="0" err="1"/>
              <a:t>տեղակալ</a:t>
            </a:r>
            <a:r>
              <a:rPr lang="en-US" sz="1800" dirty="0"/>
              <a:t> և 5 </a:t>
            </a:r>
            <a:r>
              <a:rPr lang="en-US" sz="1800" dirty="0" err="1"/>
              <a:t>Աջակցող</a:t>
            </a:r>
            <a:r>
              <a:rPr lang="en-US" sz="1800" dirty="0"/>
              <a:t> </a:t>
            </a:r>
            <a:r>
              <a:rPr lang="en-US" sz="1800" dirty="0" err="1"/>
              <a:t>տնօրեններ</a:t>
            </a:r>
            <a:r>
              <a:rPr lang="en-US" sz="1800" dirty="0"/>
              <a:t> (Assistant Directors). </a:t>
            </a:r>
          </a:p>
          <a:p>
            <a:pPr algn="just"/>
            <a:r>
              <a:rPr lang="en-US" sz="1800" dirty="0" err="1"/>
              <a:t>Տնօրենը</a:t>
            </a:r>
            <a:r>
              <a:rPr lang="en-US" sz="1800" dirty="0"/>
              <a:t> </a:t>
            </a:r>
            <a:r>
              <a:rPr lang="en-US" sz="1800" dirty="0" err="1"/>
              <a:t>նշանակվում</a:t>
            </a:r>
            <a:r>
              <a:rPr lang="en-US" sz="1800" dirty="0"/>
              <a:t> է </a:t>
            </a:r>
            <a:r>
              <a:rPr lang="en-US" sz="1800" dirty="0" err="1"/>
              <a:t>Նախագահի</a:t>
            </a:r>
            <a:r>
              <a:rPr lang="en-US" sz="1800" dirty="0"/>
              <a:t> </a:t>
            </a:r>
            <a:r>
              <a:rPr lang="en-US" sz="1800" dirty="0" err="1"/>
              <a:t>կողմից</a:t>
            </a:r>
            <a:r>
              <a:rPr lang="en-US" sz="1800" dirty="0"/>
              <a:t> և </a:t>
            </a:r>
            <a:r>
              <a:rPr lang="en-US" sz="1800" dirty="0" err="1"/>
              <a:t>հաշվետու</a:t>
            </a:r>
            <a:r>
              <a:rPr lang="en-US" sz="1800" dirty="0"/>
              <a:t> է </a:t>
            </a:r>
            <a:r>
              <a:rPr lang="en-US" sz="1800" dirty="0" err="1"/>
              <a:t>միայն</a:t>
            </a:r>
            <a:r>
              <a:rPr lang="en-US" sz="1800" dirty="0"/>
              <a:t> </a:t>
            </a:r>
            <a:r>
              <a:rPr lang="en-US" sz="1800" dirty="0" err="1"/>
              <a:t>նրան</a:t>
            </a:r>
            <a:r>
              <a:rPr lang="en-US" sz="1800" dirty="0"/>
              <a:t>: </a:t>
            </a:r>
          </a:p>
          <a:p>
            <a:pPr algn="just"/>
            <a:r>
              <a:rPr lang="en-US" sz="1800" dirty="0"/>
              <a:t>ԿՏՀԴ-ն </a:t>
            </a:r>
            <a:r>
              <a:rPr lang="en-US" sz="1800" dirty="0" err="1"/>
              <a:t>հանդիսանում</a:t>
            </a:r>
            <a:r>
              <a:rPr lang="en-US" sz="1800" dirty="0"/>
              <a:t> է </a:t>
            </a:r>
            <a:r>
              <a:rPr lang="en-US" sz="1800" dirty="0" err="1"/>
              <a:t>Պետության</a:t>
            </a:r>
            <a:r>
              <a:rPr lang="en-US" sz="1800" dirty="0"/>
              <a:t> </a:t>
            </a:r>
            <a:r>
              <a:rPr lang="en-US" sz="1800" dirty="0" err="1"/>
              <a:t>Նախագահի</a:t>
            </a:r>
            <a:r>
              <a:rPr lang="en-US" sz="1800" dirty="0"/>
              <a:t> </a:t>
            </a:r>
            <a:r>
              <a:rPr lang="en-US" sz="1800" dirty="0" err="1"/>
              <a:t>Նախարարության</a:t>
            </a:r>
            <a:r>
              <a:rPr lang="en-US" sz="1800" dirty="0"/>
              <a:t> </a:t>
            </a:r>
            <a:r>
              <a:rPr lang="en-US" sz="1800" dirty="0" err="1"/>
              <a:t>վարչություն</a:t>
            </a:r>
            <a:r>
              <a:rPr lang="en-US" sz="1800" dirty="0"/>
              <a:t>, </a:t>
            </a:r>
            <a:r>
              <a:rPr lang="en-US" sz="1800" dirty="0" err="1"/>
              <a:t>սակայն</a:t>
            </a:r>
            <a:r>
              <a:rPr lang="en-US" sz="1800" dirty="0"/>
              <a:t> </a:t>
            </a:r>
            <a:r>
              <a:rPr lang="en-US" sz="1800" dirty="0" err="1"/>
              <a:t>ունի</a:t>
            </a:r>
            <a:r>
              <a:rPr lang="en-US" sz="1800" dirty="0"/>
              <a:t> </a:t>
            </a:r>
            <a:r>
              <a:rPr lang="en-US" sz="1800" dirty="0" err="1"/>
              <a:t>գործառնական</a:t>
            </a:r>
            <a:r>
              <a:rPr lang="en-US" sz="1800" dirty="0"/>
              <a:t> </a:t>
            </a:r>
            <a:r>
              <a:rPr lang="en-US" sz="1800" dirty="0" err="1"/>
              <a:t>ինքնավարություն</a:t>
            </a:r>
            <a:r>
              <a:rPr lang="en-US" sz="1800" dirty="0"/>
              <a:t>: </a:t>
            </a:r>
            <a:r>
              <a:rPr lang="en-US" sz="1800" dirty="0" err="1"/>
              <a:t>Պետության</a:t>
            </a:r>
            <a:r>
              <a:rPr lang="en-US" sz="1800" dirty="0"/>
              <a:t> </a:t>
            </a:r>
            <a:r>
              <a:rPr lang="en-US" sz="1800" dirty="0" err="1"/>
              <a:t>Նախագահի</a:t>
            </a:r>
            <a:r>
              <a:rPr lang="en-US" sz="1800" dirty="0"/>
              <a:t> </a:t>
            </a:r>
            <a:r>
              <a:rPr lang="en-US" sz="1800" dirty="0" err="1"/>
              <a:t>Նախարարությունը</a:t>
            </a:r>
            <a:r>
              <a:rPr lang="en-US" sz="1800" dirty="0"/>
              <a:t> </a:t>
            </a:r>
            <a:r>
              <a:rPr lang="en-US" sz="1800" dirty="0" err="1"/>
              <a:t>բաղկցածած</a:t>
            </a:r>
            <a:r>
              <a:rPr lang="en-US" sz="1800" dirty="0"/>
              <a:t> է </a:t>
            </a:r>
            <a:r>
              <a:rPr lang="en-US" sz="1800" dirty="0" err="1"/>
              <a:t>Նախագահի</a:t>
            </a:r>
            <a:r>
              <a:rPr lang="en-US" sz="1800" dirty="0"/>
              <a:t> </a:t>
            </a:r>
            <a:r>
              <a:rPr lang="en-US" sz="1800" dirty="0" err="1"/>
              <a:t>գրասենյակից</a:t>
            </a:r>
            <a:r>
              <a:rPr lang="en-US" sz="1800" dirty="0"/>
              <a:t> և </a:t>
            </a:r>
            <a:r>
              <a:rPr lang="en-US" sz="1800" dirty="0" err="1"/>
              <a:t>Նախագահական</a:t>
            </a:r>
            <a:r>
              <a:rPr lang="en-US" sz="1800" dirty="0"/>
              <a:t> </a:t>
            </a:r>
            <a:r>
              <a:rPr lang="en-US" sz="1800" dirty="0" err="1"/>
              <a:t>գործերի</a:t>
            </a:r>
            <a:r>
              <a:rPr lang="en-US" sz="1800" dirty="0"/>
              <a:t> և </a:t>
            </a:r>
            <a:r>
              <a:rPr lang="en-US" sz="1800" dirty="0" err="1"/>
              <a:t>հանրային</a:t>
            </a:r>
            <a:r>
              <a:rPr lang="en-US" sz="1800" dirty="0"/>
              <a:t> </a:t>
            </a:r>
            <a:r>
              <a:rPr lang="en-US" sz="1800" dirty="0" err="1"/>
              <a:t>կառավարման</a:t>
            </a:r>
            <a:r>
              <a:rPr lang="en-US" sz="1800" dirty="0"/>
              <a:t> </a:t>
            </a:r>
            <a:r>
              <a:rPr lang="en-US" sz="1800" dirty="0" err="1"/>
              <a:t>նախարարությունից</a:t>
            </a:r>
            <a:r>
              <a:rPr lang="en-US" sz="1800" dirty="0"/>
              <a:t>:</a:t>
            </a:r>
          </a:p>
          <a:p>
            <a:pPr algn="just"/>
            <a:r>
              <a:rPr lang="en-US" sz="1800" dirty="0"/>
              <a:t>ԿՏՀԴ-ն </a:t>
            </a:r>
            <a:r>
              <a:rPr lang="en-US" sz="1800" dirty="0" err="1"/>
              <a:t>ունի</a:t>
            </a:r>
            <a:r>
              <a:rPr lang="en-US" sz="1800" dirty="0"/>
              <a:t> 4 </a:t>
            </a:r>
            <a:r>
              <a:rPr lang="en-US" sz="1800" dirty="0" err="1"/>
              <a:t>բաժիններ</a:t>
            </a:r>
            <a:r>
              <a:rPr lang="en-US" sz="1800" dirty="0"/>
              <a:t>՝ </a:t>
            </a:r>
            <a:r>
              <a:rPr lang="en-US" sz="1800" dirty="0" err="1"/>
              <a:t>Կորպորատիվ</a:t>
            </a:r>
            <a:r>
              <a:rPr lang="en-US" sz="1800" dirty="0"/>
              <a:t> </a:t>
            </a:r>
            <a:r>
              <a:rPr lang="en-US" sz="1800" dirty="0" err="1"/>
              <a:t>ծառայություններ</a:t>
            </a:r>
            <a:r>
              <a:rPr lang="en-US" sz="1800" dirty="0"/>
              <a:t> (ԿՏՀԴ-ի </a:t>
            </a:r>
            <a:r>
              <a:rPr lang="en-US" sz="1800" dirty="0" err="1"/>
              <a:t>ամենօրյա</a:t>
            </a:r>
            <a:r>
              <a:rPr lang="en-US" sz="1800" dirty="0"/>
              <a:t> </a:t>
            </a:r>
            <a:r>
              <a:rPr lang="en-US" sz="1800" dirty="0" err="1"/>
              <a:t>գործունեության</a:t>
            </a:r>
            <a:r>
              <a:rPr lang="en-US" sz="1800" dirty="0"/>
              <a:t> </a:t>
            </a:r>
            <a:r>
              <a:rPr lang="en-US" sz="1800" dirty="0" err="1"/>
              <a:t>հարցեր</a:t>
            </a:r>
            <a:r>
              <a:rPr lang="en-US" sz="1800" dirty="0"/>
              <a:t>), </a:t>
            </a:r>
            <a:r>
              <a:rPr lang="en-US" sz="1800" dirty="0" err="1"/>
              <a:t>Հանրային</a:t>
            </a:r>
            <a:r>
              <a:rPr lang="en-US" sz="1800" dirty="0"/>
              <a:t> </a:t>
            </a:r>
            <a:r>
              <a:rPr lang="en-US" sz="1800" dirty="0" err="1"/>
              <a:t>կրթության</a:t>
            </a:r>
            <a:r>
              <a:rPr lang="en-US" sz="1800" dirty="0"/>
              <a:t>, </a:t>
            </a:r>
            <a:r>
              <a:rPr lang="en-US" sz="1800" dirty="0" err="1"/>
              <a:t>Հետաքննության</a:t>
            </a:r>
            <a:r>
              <a:rPr lang="en-US" sz="1800" dirty="0"/>
              <a:t>, </a:t>
            </a:r>
            <a:r>
              <a:rPr lang="en-US" sz="1800" dirty="0" err="1"/>
              <a:t>Կոռուպցիայի</a:t>
            </a:r>
            <a:r>
              <a:rPr lang="en-US" sz="1800" dirty="0"/>
              <a:t> </a:t>
            </a:r>
            <a:r>
              <a:rPr lang="en-US" sz="1800" dirty="0" err="1"/>
              <a:t>կանխարգելման</a:t>
            </a:r>
            <a:r>
              <a:rPr lang="en-US" sz="1800" dirty="0"/>
              <a:t> (</a:t>
            </a:r>
            <a:r>
              <a:rPr lang="en-US" sz="1800" dirty="0" err="1"/>
              <a:t>վերլուծում</a:t>
            </a:r>
            <a:r>
              <a:rPr lang="en-US" sz="1800" dirty="0"/>
              <a:t> է </a:t>
            </a:r>
            <a:r>
              <a:rPr lang="en-US" sz="1800" dirty="0" err="1"/>
              <a:t>կոռուպցիոն</a:t>
            </a:r>
            <a:r>
              <a:rPr lang="en-US" sz="1800" dirty="0"/>
              <a:t> </a:t>
            </a:r>
            <a:r>
              <a:rPr lang="en-US" sz="1800" dirty="0" err="1"/>
              <a:t>ռիսկերը</a:t>
            </a:r>
            <a:r>
              <a:rPr lang="en-US" sz="1800" dirty="0"/>
              <a:t> </a:t>
            </a:r>
            <a:r>
              <a:rPr lang="en-US" sz="1800" dirty="0" err="1"/>
              <a:t>հանրային</a:t>
            </a:r>
            <a:r>
              <a:rPr lang="en-US" sz="1800" dirty="0"/>
              <a:t> </a:t>
            </a:r>
            <a:r>
              <a:rPr lang="en-US" sz="1800" dirty="0" err="1"/>
              <a:t>կառույցներում</a:t>
            </a:r>
            <a:r>
              <a:rPr lang="en-US" sz="1800" dirty="0"/>
              <a:t>): Ունի </a:t>
            </a:r>
            <a:r>
              <a:rPr lang="en-US" sz="1800" dirty="0" err="1"/>
              <a:t>նաև</a:t>
            </a:r>
            <a:r>
              <a:rPr lang="en-US" sz="1800" dirty="0"/>
              <a:t> </a:t>
            </a:r>
            <a:r>
              <a:rPr lang="en-US" sz="1800" dirty="0" err="1"/>
              <a:t>Գնահատման</a:t>
            </a:r>
            <a:r>
              <a:rPr lang="en-US" sz="1800" dirty="0"/>
              <a:t> </a:t>
            </a:r>
            <a:r>
              <a:rPr lang="en-US" sz="1800" dirty="0" err="1"/>
              <a:t>կենտրոն</a:t>
            </a:r>
            <a:r>
              <a:rPr lang="en-US" sz="1800" dirty="0"/>
              <a:t>:</a:t>
            </a:r>
          </a:p>
          <a:p>
            <a:pPr algn="just"/>
            <a:r>
              <a:rPr lang="en-US" sz="1800" dirty="0" err="1"/>
              <a:t>Գրասենյակը</a:t>
            </a:r>
            <a:r>
              <a:rPr lang="en-US" sz="1800" dirty="0"/>
              <a:t> </a:t>
            </a:r>
            <a:r>
              <a:rPr lang="en-US" sz="1800" dirty="0" err="1"/>
              <a:t>տեղակայված</a:t>
            </a:r>
            <a:r>
              <a:rPr lang="en-US" sz="1800" dirty="0"/>
              <a:t> է </a:t>
            </a:r>
            <a:r>
              <a:rPr lang="en-US" sz="1800" dirty="0" err="1"/>
              <a:t>մայրաքաղաք</a:t>
            </a:r>
            <a:r>
              <a:rPr lang="en-US" sz="1800" dirty="0"/>
              <a:t> </a:t>
            </a:r>
            <a:r>
              <a:rPr lang="en-US" sz="1800" dirty="0" err="1"/>
              <a:t>Գաբոռոնեում</a:t>
            </a:r>
            <a:r>
              <a:rPr lang="en-US" sz="1800" dirty="0"/>
              <a:t> և </a:t>
            </a:r>
            <a:r>
              <a:rPr lang="en-US" sz="1800" dirty="0" err="1"/>
              <a:t>Ֆրանցիսթաուն</a:t>
            </a:r>
            <a:r>
              <a:rPr lang="en-US" sz="1800" dirty="0"/>
              <a:t> և </a:t>
            </a:r>
            <a:r>
              <a:rPr lang="en-US" sz="1800" dirty="0" err="1"/>
              <a:t>Մաուն</a:t>
            </a:r>
            <a:r>
              <a:rPr lang="en-US" sz="1800" dirty="0"/>
              <a:t> (</a:t>
            </a:r>
            <a:r>
              <a:rPr lang="en-US" sz="1800" dirty="0" err="1"/>
              <a:t>տուրիզմի</a:t>
            </a:r>
            <a:r>
              <a:rPr lang="en-US" sz="1800" dirty="0"/>
              <a:t> </a:t>
            </a:r>
            <a:r>
              <a:rPr lang="en-US" sz="1800" dirty="0" err="1"/>
              <a:t>մայրաքաղաք</a:t>
            </a:r>
            <a:r>
              <a:rPr lang="en-US" sz="1800" dirty="0"/>
              <a:t>) </a:t>
            </a:r>
            <a:r>
              <a:rPr lang="en-US" sz="1800" dirty="0" err="1"/>
              <a:t>քաղաքներում</a:t>
            </a:r>
            <a:r>
              <a:rPr lang="en-US" sz="1800" dirty="0"/>
              <a:t>:</a:t>
            </a:r>
          </a:p>
          <a:p>
            <a:pPr algn="just"/>
            <a:endParaRPr lang="en-US" sz="1800" b="1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824" y="0"/>
            <a:ext cx="1765176" cy="1122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1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b="1" dirty="0" smtClean="0"/>
              <a:t>Հետաքննություն: 1. </a:t>
            </a:r>
            <a:r>
              <a:rPr lang="en-US" dirty="0" err="1" smtClean="0"/>
              <a:t>Ցանկացած</a:t>
            </a:r>
            <a:r>
              <a:rPr lang="en-US" dirty="0" smtClean="0"/>
              <a:t>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կառույցում</a:t>
            </a:r>
            <a:r>
              <a:rPr lang="en-US" dirty="0" smtClean="0"/>
              <a:t> </a:t>
            </a:r>
            <a:r>
              <a:rPr lang="en-US" dirty="0" err="1" smtClean="0"/>
              <a:t>կոռուպցիայի</a:t>
            </a:r>
            <a:r>
              <a:rPr lang="en-US" dirty="0" smtClean="0"/>
              <a:t> </a:t>
            </a:r>
            <a:r>
              <a:rPr lang="en-US" dirty="0" err="1" smtClean="0"/>
              <a:t>վերաբերյալ</a:t>
            </a:r>
            <a:r>
              <a:rPr lang="en-US" dirty="0" smtClean="0"/>
              <a:t> </a:t>
            </a:r>
            <a:r>
              <a:rPr lang="en-US" dirty="0" err="1" smtClean="0"/>
              <a:t>դիմումները</a:t>
            </a:r>
            <a:r>
              <a:rPr lang="en-US" dirty="0" smtClean="0"/>
              <a:t>, </a:t>
            </a:r>
            <a:r>
              <a:rPr lang="en-US" b="1" dirty="0" smtClean="0"/>
              <a:t>2. </a:t>
            </a:r>
            <a:r>
              <a:rPr lang="en-US" dirty="0" err="1" smtClean="0"/>
              <a:t>ֆինանսական</a:t>
            </a:r>
            <a:r>
              <a:rPr lang="en-US" dirty="0" smtClean="0"/>
              <a:t> և </a:t>
            </a:r>
            <a:r>
              <a:rPr lang="en-US" dirty="0" err="1" smtClean="0"/>
              <a:t>հարկային</a:t>
            </a:r>
            <a:r>
              <a:rPr lang="en-US" dirty="0" smtClean="0"/>
              <a:t> </a:t>
            </a:r>
            <a:r>
              <a:rPr lang="en-US" dirty="0" err="1" smtClean="0"/>
              <a:t>օրենսդրության</a:t>
            </a:r>
            <a:r>
              <a:rPr lang="en-US" dirty="0"/>
              <a:t> </a:t>
            </a:r>
            <a:r>
              <a:rPr lang="en-US" dirty="0" err="1" smtClean="0"/>
              <a:t>խախտման</a:t>
            </a:r>
            <a:r>
              <a:rPr lang="en-US" dirty="0" smtClean="0"/>
              <a:t> </a:t>
            </a:r>
            <a:r>
              <a:rPr lang="en-US" dirty="0" err="1" smtClean="0"/>
              <a:t>ցանկացած</a:t>
            </a:r>
            <a:r>
              <a:rPr lang="en-US" dirty="0" smtClean="0"/>
              <a:t> </a:t>
            </a:r>
            <a:r>
              <a:rPr lang="en-US" dirty="0" err="1" smtClean="0"/>
              <a:t>գործողություն</a:t>
            </a:r>
            <a:r>
              <a:rPr lang="en-US" dirty="0" smtClean="0"/>
              <a:t>, </a:t>
            </a:r>
            <a:r>
              <a:rPr lang="en-US" b="1" dirty="0" smtClean="0"/>
              <a:t>3.</a:t>
            </a:r>
            <a:r>
              <a:rPr lang="en-US" dirty="0" smtClean="0"/>
              <a:t> </a:t>
            </a:r>
            <a:r>
              <a:rPr lang="en-US" dirty="0" err="1" smtClean="0"/>
              <a:t>ցանկացած</a:t>
            </a:r>
            <a:r>
              <a:rPr lang="en-US" dirty="0" smtClean="0"/>
              <a:t> </a:t>
            </a:r>
            <a:r>
              <a:rPr lang="en-US" dirty="0" err="1" smtClean="0"/>
              <a:t>անձի</a:t>
            </a:r>
            <a:r>
              <a:rPr lang="en-US" dirty="0" smtClean="0"/>
              <a:t> </a:t>
            </a:r>
            <a:r>
              <a:rPr lang="en-US" dirty="0" err="1" smtClean="0"/>
              <a:t>վարքը</a:t>
            </a:r>
            <a:r>
              <a:rPr lang="en-US" dirty="0" smtClean="0"/>
              <a:t>, </a:t>
            </a:r>
            <a:r>
              <a:rPr lang="en-US" dirty="0" err="1" smtClean="0"/>
              <a:t>որը</a:t>
            </a:r>
            <a:r>
              <a:rPr lang="en-US" dirty="0" smtClean="0"/>
              <a:t> ԿՏՀԴ-ի </a:t>
            </a:r>
            <a:r>
              <a:rPr lang="en-US" dirty="0" err="1" smtClean="0"/>
              <a:t>ղեկավարի</a:t>
            </a:r>
            <a:r>
              <a:rPr lang="en-US" dirty="0" smtClean="0"/>
              <a:t> </a:t>
            </a:r>
            <a:r>
              <a:rPr lang="en-US" dirty="0" err="1" smtClean="0"/>
              <a:t>կարծիքով</a:t>
            </a:r>
            <a:r>
              <a:rPr lang="en-US" dirty="0" smtClean="0"/>
              <a:t> </a:t>
            </a:r>
            <a:r>
              <a:rPr lang="en-US" dirty="0" err="1" smtClean="0"/>
              <a:t>կարող</a:t>
            </a:r>
            <a:r>
              <a:rPr lang="en-US" dirty="0" smtClean="0"/>
              <a:t> է </a:t>
            </a:r>
            <a:r>
              <a:rPr lang="en-US" dirty="0" err="1" smtClean="0"/>
              <a:t>կապված</a:t>
            </a:r>
            <a:r>
              <a:rPr lang="en-US" dirty="0" smtClean="0"/>
              <a:t> </a:t>
            </a:r>
            <a:r>
              <a:rPr lang="en-US" dirty="0" err="1" smtClean="0"/>
              <a:t>լինել</a:t>
            </a:r>
            <a:r>
              <a:rPr lang="en-US" dirty="0" smtClean="0"/>
              <a:t> </a:t>
            </a:r>
            <a:r>
              <a:rPr lang="en-US" dirty="0" err="1" smtClean="0"/>
              <a:t>կոռուպցիայի</a:t>
            </a:r>
            <a:r>
              <a:rPr lang="en-US" dirty="0" smtClean="0"/>
              <a:t> </a:t>
            </a:r>
            <a:r>
              <a:rPr lang="en-US" dirty="0" err="1" smtClean="0"/>
              <a:t>հետ</a:t>
            </a:r>
            <a:r>
              <a:rPr lang="en-US" dirty="0" smtClean="0"/>
              <a:t> </a:t>
            </a:r>
            <a:r>
              <a:rPr lang="en-US" dirty="0" err="1" smtClean="0"/>
              <a:t>կամ</a:t>
            </a:r>
            <a:r>
              <a:rPr lang="en-US" dirty="0" smtClean="0"/>
              <a:t> </a:t>
            </a:r>
            <a:r>
              <a:rPr lang="en-US" dirty="0" err="1" smtClean="0"/>
              <a:t>նպաստող</a:t>
            </a:r>
            <a:r>
              <a:rPr lang="en-US" dirty="0" smtClean="0"/>
              <a:t> </a:t>
            </a:r>
            <a:r>
              <a:rPr lang="en-US" dirty="0" err="1" smtClean="0"/>
              <a:t>լինել</a:t>
            </a:r>
            <a:r>
              <a:rPr lang="en-US" dirty="0" smtClean="0"/>
              <a:t> </a:t>
            </a:r>
            <a:r>
              <a:rPr lang="en-US" dirty="0" err="1" smtClean="0"/>
              <a:t>դրան</a:t>
            </a:r>
            <a:r>
              <a:rPr lang="en-US" dirty="0" smtClean="0"/>
              <a:t>, </a:t>
            </a:r>
            <a:r>
              <a:rPr lang="en-US" b="1" dirty="0" smtClean="0"/>
              <a:t>4. </a:t>
            </a:r>
            <a:r>
              <a:rPr lang="en-US" dirty="0" err="1" smtClean="0"/>
              <a:t>ցանկացած</a:t>
            </a:r>
            <a:r>
              <a:rPr lang="en-US" dirty="0" smtClean="0"/>
              <a:t> </a:t>
            </a:r>
            <a:r>
              <a:rPr lang="en-US" dirty="0" err="1" smtClean="0"/>
              <a:t>այլ</a:t>
            </a:r>
            <a:r>
              <a:rPr lang="en-US" dirty="0" smtClean="0"/>
              <a:t> </a:t>
            </a:r>
            <a:r>
              <a:rPr lang="en-US" dirty="0" err="1" smtClean="0"/>
              <a:t>իրավապահ</a:t>
            </a:r>
            <a:r>
              <a:rPr lang="en-US" dirty="0" smtClean="0"/>
              <a:t> </a:t>
            </a:r>
            <a:r>
              <a:rPr lang="en-US" dirty="0" err="1" smtClean="0"/>
              <a:t>մարմնի</a:t>
            </a:r>
            <a:r>
              <a:rPr lang="en-US" dirty="0" smtClean="0"/>
              <a:t> </a:t>
            </a:r>
            <a:r>
              <a:rPr lang="en-US" dirty="0" err="1" smtClean="0"/>
              <a:t>ցուցաբերել</a:t>
            </a:r>
            <a:r>
              <a:rPr lang="en-US" dirty="0" smtClean="0"/>
              <a:t> </a:t>
            </a:r>
            <a:r>
              <a:rPr lang="en-US" dirty="0" err="1" smtClean="0"/>
              <a:t>աջակցություն</a:t>
            </a:r>
            <a:r>
              <a:rPr lang="en-US" dirty="0" smtClean="0"/>
              <a:t> </a:t>
            </a:r>
            <a:r>
              <a:rPr lang="en-US" dirty="0" err="1" smtClean="0"/>
              <a:t>կապված</a:t>
            </a:r>
            <a:r>
              <a:rPr lang="en-US" dirty="0" smtClean="0"/>
              <a:t>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եկամուտների</a:t>
            </a:r>
            <a:r>
              <a:rPr lang="en-US" dirty="0"/>
              <a:t> </a:t>
            </a:r>
            <a:r>
              <a:rPr lang="en-US" dirty="0" err="1" smtClean="0"/>
              <a:t>նկատմամբ</a:t>
            </a:r>
            <a:r>
              <a:rPr lang="en-US" dirty="0" smtClean="0"/>
              <a:t> </a:t>
            </a:r>
            <a:r>
              <a:rPr lang="en-US" dirty="0" err="1" smtClean="0"/>
              <a:t>կատարված</a:t>
            </a:r>
            <a:r>
              <a:rPr lang="en-US" dirty="0" smtClean="0"/>
              <a:t> </a:t>
            </a:r>
            <a:r>
              <a:rPr lang="en-US" dirty="0" err="1" smtClean="0"/>
              <a:t>խարդախության</a:t>
            </a:r>
            <a:r>
              <a:rPr lang="en-US" dirty="0" smtClean="0"/>
              <a:t> </a:t>
            </a:r>
            <a:r>
              <a:rPr lang="en-US" dirty="0" err="1" smtClean="0"/>
              <a:t>հետ</a:t>
            </a:r>
            <a:r>
              <a:rPr lang="en-US" dirty="0" smtClean="0"/>
              <a:t>:</a:t>
            </a:r>
          </a:p>
          <a:p>
            <a:pPr algn="just"/>
            <a:r>
              <a:rPr lang="en-US" b="1" dirty="0" err="1" smtClean="0"/>
              <a:t>Կանխարգելում</a:t>
            </a:r>
            <a:r>
              <a:rPr lang="en-US" b="1" dirty="0" smtClean="0"/>
              <a:t>: 1. </a:t>
            </a:r>
            <a:r>
              <a:rPr lang="en-US" dirty="0" err="1" smtClean="0"/>
              <a:t>Ստուգել</a:t>
            </a:r>
            <a:r>
              <a:rPr lang="en-US" dirty="0" smtClean="0"/>
              <a:t>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մարմինների</a:t>
            </a:r>
            <a:r>
              <a:rPr lang="en-US" dirty="0" smtClean="0"/>
              <a:t> </a:t>
            </a:r>
            <a:r>
              <a:rPr lang="en-US" dirty="0" err="1" smtClean="0"/>
              <a:t>գործունեությունը</a:t>
            </a:r>
            <a:r>
              <a:rPr lang="en-US" dirty="0" smtClean="0"/>
              <a:t> և </a:t>
            </a:r>
            <a:r>
              <a:rPr lang="en-US" dirty="0" err="1" smtClean="0"/>
              <a:t>ընթացակարգերը</a:t>
            </a:r>
            <a:r>
              <a:rPr lang="en-US" dirty="0" smtClean="0"/>
              <a:t>՝ </a:t>
            </a:r>
            <a:r>
              <a:rPr lang="en-US" dirty="0" err="1" smtClean="0"/>
              <a:t>կոռուպցիայի</a:t>
            </a:r>
            <a:r>
              <a:rPr lang="en-US" dirty="0" smtClean="0"/>
              <a:t> </a:t>
            </a:r>
            <a:r>
              <a:rPr lang="en-US" dirty="0" err="1" smtClean="0"/>
              <a:t>բացահայտմանն</a:t>
            </a:r>
            <a:r>
              <a:rPr lang="en-US" dirty="0" smtClean="0"/>
              <a:t> </a:t>
            </a:r>
            <a:r>
              <a:rPr lang="en-US" dirty="0" err="1" smtClean="0"/>
              <a:t>աջակցելու</a:t>
            </a:r>
            <a:r>
              <a:rPr lang="en-US" dirty="0" smtClean="0"/>
              <a:t> և </a:t>
            </a:r>
            <a:r>
              <a:rPr lang="en-US" dirty="0" err="1" smtClean="0"/>
              <a:t>աշխատանքային</a:t>
            </a:r>
            <a:r>
              <a:rPr lang="en-US" dirty="0" smtClean="0"/>
              <a:t> </a:t>
            </a:r>
            <a:r>
              <a:rPr lang="en-US" dirty="0" err="1" smtClean="0"/>
              <a:t>մեթոդների</a:t>
            </a:r>
            <a:r>
              <a:rPr lang="en-US" dirty="0" smtClean="0"/>
              <a:t> և </a:t>
            </a:r>
            <a:r>
              <a:rPr lang="en-US" dirty="0" err="1" smtClean="0"/>
              <a:t>ընթացակարգերի</a:t>
            </a:r>
            <a:r>
              <a:rPr lang="en-US" dirty="0" smtClean="0"/>
              <a:t> </a:t>
            </a:r>
            <a:r>
              <a:rPr lang="en-US" dirty="0" err="1" smtClean="0"/>
              <a:t>վերանայումը</a:t>
            </a:r>
            <a:r>
              <a:rPr lang="en-US" dirty="0" smtClean="0"/>
              <a:t> </a:t>
            </a:r>
            <a:r>
              <a:rPr lang="en-US" dirty="0" err="1" smtClean="0"/>
              <a:t>ապահովելու</a:t>
            </a:r>
            <a:r>
              <a:rPr lang="en-US" dirty="0" smtClean="0"/>
              <a:t> </a:t>
            </a:r>
            <a:r>
              <a:rPr lang="en-US" dirty="0" err="1" smtClean="0"/>
              <a:t>համար</a:t>
            </a:r>
            <a:r>
              <a:rPr lang="en-US" dirty="0" smtClean="0"/>
              <a:t>; </a:t>
            </a:r>
            <a:r>
              <a:rPr lang="en-US" b="1" dirty="0" smtClean="0"/>
              <a:t>2. </a:t>
            </a:r>
            <a:r>
              <a:rPr lang="en-US" dirty="0" err="1" smtClean="0"/>
              <a:t>Ցանկացած</a:t>
            </a:r>
            <a:r>
              <a:rPr lang="en-US" dirty="0" smtClean="0"/>
              <a:t> </a:t>
            </a:r>
            <a:r>
              <a:rPr lang="en-US" dirty="0" err="1" smtClean="0"/>
              <a:t>անձի</a:t>
            </a:r>
            <a:r>
              <a:rPr lang="en-US" dirty="0" smtClean="0"/>
              <a:t> </a:t>
            </a:r>
            <a:r>
              <a:rPr lang="en-US" dirty="0" err="1" smtClean="0"/>
              <a:t>խնդրանքով</a:t>
            </a:r>
            <a:r>
              <a:rPr lang="en-US" dirty="0" smtClean="0"/>
              <a:t> </a:t>
            </a:r>
            <a:r>
              <a:rPr lang="en-US" dirty="0" err="1" smtClean="0"/>
              <a:t>տալ</a:t>
            </a:r>
            <a:r>
              <a:rPr lang="en-US" dirty="0" smtClean="0"/>
              <a:t> </a:t>
            </a:r>
            <a:r>
              <a:rPr lang="en-US" dirty="0" err="1" smtClean="0"/>
              <a:t>խորհրդատվություն</a:t>
            </a:r>
            <a:r>
              <a:rPr lang="en-US" dirty="0" smtClean="0"/>
              <a:t> և </a:t>
            </a:r>
            <a:r>
              <a:rPr lang="en-US" dirty="0" err="1" smtClean="0"/>
              <a:t>աջակցություն</a:t>
            </a:r>
            <a:r>
              <a:rPr lang="en-US" dirty="0" smtClean="0"/>
              <a:t>; </a:t>
            </a:r>
            <a:r>
              <a:rPr lang="en-US" b="1" dirty="0" smtClean="0"/>
              <a:t>3.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կառույցների</a:t>
            </a:r>
            <a:r>
              <a:rPr lang="en-US" dirty="0" smtClean="0"/>
              <a:t> </a:t>
            </a:r>
            <a:r>
              <a:rPr lang="en-US" dirty="0" err="1" smtClean="0"/>
              <a:t>ղեկավարների</a:t>
            </a:r>
            <a:r>
              <a:rPr lang="en-US" dirty="0" smtClean="0"/>
              <a:t> </a:t>
            </a:r>
            <a:r>
              <a:rPr lang="en-US" dirty="0" err="1" smtClean="0"/>
              <a:t>խորհրդատվություն</a:t>
            </a:r>
            <a:r>
              <a:rPr lang="en-US" dirty="0" smtClean="0"/>
              <a:t> </a:t>
            </a:r>
            <a:r>
              <a:rPr lang="en-US" dirty="0" err="1" smtClean="0"/>
              <a:t>տալ</a:t>
            </a:r>
            <a:r>
              <a:rPr lang="en-US" dirty="0" smtClean="0"/>
              <a:t> </a:t>
            </a:r>
            <a:r>
              <a:rPr lang="en-US" dirty="0" err="1" smtClean="0"/>
              <a:t>այդ</a:t>
            </a:r>
            <a:r>
              <a:rPr lang="en-US" dirty="0" smtClean="0"/>
              <a:t> </a:t>
            </a:r>
            <a:r>
              <a:rPr lang="en-US" dirty="0" err="1" smtClean="0"/>
              <a:t>մարմինների</a:t>
            </a:r>
            <a:r>
              <a:rPr lang="en-US" dirty="0" smtClean="0"/>
              <a:t> </a:t>
            </a:r>
            <a:r>
              <a:rPr lang="en-US" dirty="0" err="1" smtClean="0"/>
              <a:t>գործունեության</a:t>
            </a:r>
            <a:r>
              <a:rPr lang="en-US" dirty="0" smtClean="0"/>
              <a:t> </a:t>
            </a:r>
            <a:r>
              <a:rPr lang="en-US" dirty="0" err="1" smtClean="0"/>
              <a:t>կամ</a:t>
            </a:r>
            <a:r>
              <a:rPr lang="en-US" dirty="0" smtClean="0"/>
              <a:t> </a:t>
            </a:r>
            <a:r>
              <a:rPr lang="en-US" dirty="0" err="1" smtClean="0"/>
              <a:t>ընթացակարգերի</a:t>
            </a:r>
            <a:r>
              <a:rPr lang="en-US" dirty="0" smtClean="0"/>
              <a:t> </a:t>
            </a:r>
            <a:r>
              <a:rPr lang="en-US" dirty="0" err="1" smtClean="0"/>
              <a:t>փոփոխության</a:t>
            </a:r>
            <a:r>
              <a:rPr lang="en-US" dirty="0" smtClean="0"/>
              <a:t> </a:t>
            </a:r>
            <a:r>
              <a:rPr lang="en-US" dirty="0" err="1" smtClean="0"/>
              <a:t>վերաբերյալ</a:t>
            </a:r>
            <a:r>
              <a:rPr lang="en-US" dirty="0" smtClean="0"/>
              <a:t>, </a:t>
            </a:r>
            <a:r>
              <a:rPr lang="en-US" dirty="0" err="1" smtClean="0"/>
              <a:t>որն</a:t>
            </a:r>
            <a:r>
              <a:rPr lang="en-US" dirty="0" smtClean="0"/>
              <a:t> </a:t>
            </a:r>
            <a:r>
              <a:rPr lang="en-US" dirty="0" err="1" smtClean="0"/>
              <a:t>ըստ</a:t>
            </a:r>
            <a:r>
              <a:rPr lang="en-US" dirty="0" smtClean="0"/>
              <a:t> ԿՏԴՀ </a:t>
            </a:r>
            <a:r>
              <a:rPr lang="en-US" dirty="0" err="1" smtClean="0"/>
              <a:t>ղեկավարի</a:t>
            </a:r>
            <a:r>
              <a:rPr lang="en-US" dirty="0" smtClean="0"/>
              <a:t> </a:t>
            </a:r>
            <a:r>
              <a:rPr lang="en-US" dirty="0" err="1" smtClean="0"/>
              <a:t>անհրաժեշտ</a:t>
            </a:r>
            <a:r>
              <a:rPr lang="en-US" dirty="0" smtClean="0"/>
              <a:t> </a:t>
            </a:r>
            <a:r>
              <a:rPr lang="en-US" dirty="0" err="1" smtClean="0"/>
              <a:t>են</a:t>
            </a:r>
            <a:r>
              <a:rPr lang="en-US" dirty="0" smtClean="0"/>
              <a:t>, </a:t>
            </a:r>
            <a:r>
              <a:rPr lang="en-US" dirty="0" err="1" smtClean="0"/>
              <a:t>որպեսզի</a:t>
            </a:r>
            <a:r>
              <a:rPr lang="en-US" dirty="0" smtClean="0"/>
              <a:t> </a:t>
            </a:r>
            <a:r>
              <a:rPr lang="en-US" dirty="0" err="1" smtClean="0"/>
              <a:t>կոռուպցիոն</a:t>
            </a:r>
            <a:r>
              <a:rPr lang="en-US" dirty="0" smtClean="0"/>
              <a:t> </a:t>
            </a:r>
            <a:r>
              <a:rPr lang="en-US" dirty="0" err="1" smtClean="0"/>
              <a:t>գործունեության</a:t>
            </a:r>
            <a:r>
              <a:rPr lang="en-US" dirty="0" smtClean="0"/>
              <a:t> </a:t>
            </a:r>
            <a:r>
              <a:rPr lang="en-US" dirty="0" err="1" smtClean="0"/>
              <a:t>առաջացման</a:t>
            </a:r>
            <a:r>
              <a:rPr lang="en-US" dirty="0" smtClean="0"/>
              <a:t> </a:t>
            </a:r>
            <a:r>
              <a:rPr lang="en-US" dirty="0" err="1" smtClean="0"/>
              <a:t>հավանականությունը</a:t>
            </a:r>
            <a:r>
              <a:rPr lang="en-US" dirty="0" smtClean="0"/>
              <a:t> </a:t>
            </a:r>
            <a:r>
              <a:rPr lang="en-US" dirty="0" err="1" smtClean="0"/>
              <a:t>նվազի</a:t>
            </a:r>
            <a:r>
              <a:rPr lang="en-US" dirty="0" smtClean="0"/>
              <a:t>:</a:t>
            </a:r>
          </a:p>
          <a:p>
            <a:pPr algn="just"/>
            <a:r>
              <a:rPr lang="en-US" b="1" dirty="0" err="1" smtClean="0"/>
              <a:t>Հանրային</a:t>
            </a:r>
            <a:r>
              <a:rPr lang="en-US" b="1" dirty="0" smtClean="0"/>
              <a:t> </a:t>
            </a:r>
            <a:r>
              <a:rPr lang="en-US" b="1" dirty="0" err="1" smtClean="0"/>
              <a:t>կրթություն</a:t>
            </a:r>
            <a:r>
              <a:rPr lang="en-US" b="1" dirty="0" smtClean="0"/>
              <a:t>: </a:t>
            </a:r>
            <a:r>
              <a:rPr lang="en-US" dirty="0" err="1" smtClean="0"/>
              <a:t>Կրթել</a:t>
            </a:r>
            <a:r>
              <a:rPr lang="en-US" dirty="0" smtClean="0"/>
              <a:t> </a:t>
            </a:r>
            <a:r>
              <a:rPr lang="en-US" dirty="0" err="1" smtClean="0"/>
              <a:t>հանրությանը</a:t>
            </a:r>
            <a:r>
              <a:rPr lang="en-US" dirty="0" smtClean="0"/>
              <a:t> </a:t>
            </a:r>
            <a:r>
              <a:rPr lang="en-US" dirty="0" err="1" smtClean="0"/>
              <a:t>կոռուպցիայի</a:t>
            </a:r>
            <a:r>
              <a:rPr lang="en-US" dirty="0" smtClean="0"/>
              <a:t> </a:t>
            </a:r>
            <a:r>
              <a:rPr lang="en-US" dirty="0" err="1" smtClean="0"/>
              <a:t>բացասական</a:t>
            </a:r>
            <a:r>
              <a:rPr lang="en-US" dirty="0" smtClean="0"/>
              <a:t> </a:t>
            </a:r>
            <a:r>
              <a:rPr lang="en-US" dirty="0" err="1" smtClean="0"/>
              <a:t>հետևանքների</a:t>
            </a:r>
            <a:r>
              <a:rPr lang="en-US" dirty="0" smtClean="0"/>
              <a:t> </a:t>
            </a:r>
            <a:r>
              <a:rPr lang="en-US" dirty="0" err="1" smtClean="0"/>
              <a:t>մասին</a:t>
            </a:r>
            <a:r>
              <a:rPr lang="en-US" dirty="0" smtClean="0"/>
              <a:t>, </a:t>
            </a:r>
            <a:r>
              <a:rPr lang="en-US" dirty="0" err="1" smtClean="0"/>
              <a:t>ինչպես</a:t>
            </a:r>
            <a:r>
              <a:rPr lang="en-US" dirty="0" smtClean="0"/>
              <a:t> </a:t>
            </a:r>
            <a:r>
              <a:rPr lang="en-US" dirty="0" err="1" smtClean="0"/>
              <a:t>նաև</a:t>
            </a:r>
            <a:r>
              <a:rPr lang="en-US" dirty="0" smtClean="0"/>
              <a:t> </a:t>
            </a:r>
            <a:r>
              <a:rPr lang="en-US" dirty="0" err="1" smtClean="0"/>
              <a:t>խթանել</a:t>
            </a:r>
            <a:r>
              <a:rPr lang="en-US" dirty="0" smtClean="0"/>
              <a:t>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աջակցությունը</a:t>
            </a:r>
            <a:r>
              <a:rPr lang="en-US" dirty="0" smtClean="0"/>
              <a:t> </a:t>
            </a:r>
            <a:r>
              <a:rPr lang="en-US" dirty="0" err="1" smtClean="0"/>
              <a:t>կոռուպցիայի</a:t>
            </a:r>
            <a:r>
              <a:rPr lang="en-US" dirty="0" smtClean="0"/>
              <a:t> </a:t>
            </a:r>
            <a:r>
              <a:rPr lang="en-US" dirty="0" err="1" smtClean="0"/>
              <a:t>դեմ</a:t>
            </a:r>
            <a:r>
              <a:rPr lang="en-US" dirty="0" smtClean="0"/>
              <a:t> </a:t>
            </a:r>
            <a:r>
              <a:rPr lang="en-US" dirty="0" err="1" smtClean="0"/>
              <a:t>պայքարի</a:t>
            </a:r>
            <a:r>
              <a:rPr lang="en-US" dirty="0" smtClean="0"/>
              <a:t> </a:t>
            </a:r>
            <a:r>
              <a:rPr lang="en-US" dirty="0" err="1" smtClean="0"/>
              <a:t>համար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Բոտսվանա ԿՏՀԴ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-19203"/>
            <a:ext cx="3048000" cy="1436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13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Իրավապահ</a:t>
            </a:r>
            <a:r>
              <a:rPr lang="en-US" dirty="0" smtClean="0"/>
              <a:t> </a:t>
            </a:r>
            <a:r>
              <a:rPr lang="en-US" dirty="0" err="1" smtClean="0"/>
              <a:t>մարմնի</a:t>
            </a:r>
            <a:r>
              <a:rPr lang="en-US" dirty="0" smtClean="0"/>
              <a:t> մոդել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err="1" smtClean="0"/>
              <a:t>Տնտեսական</a:t>
            </a:r>
            <a:r>
              <a:rPr lang="en-US" b="1" dirty="0" smtClean="0"/>
              <a:t> և </a:t>
            </a:r>
            <a:r>
              <a:rPr lang="en-US" b="1" dirty="0" err="1" smtClean="0"/>
              <a:t>բնապահպանական</a:t>
            </a:r>
            <a:r>
              <a:rPr lang="en-US" b="1" dirty="0" smtClean="0"/>
              <a:t> </a:t>
            </a:r>
            <a:r>
              <a:rPr lang="en-US" b="1" dirty="0" err="1" smtClean="0"/>
              <a:t>հանցագործությունների</a:t>
            </a:r>
            <a:r>
              <a:rPr lang="en-US" b="1" dirty="0" smtClean="0"/>
              <a:t> </a:t>
            </a:r>
            <a:r>
              <a:rPr lang="en-US" b="1" dirty="0" err="1" smtClean="0"/>
              <a:t>հետաքննության</a:t>
            </a:r>
            <a:r>
              <a:rPr lang="en-US" b="1" dirty="0" smtClean="0"/>
              <a:t> և </a:t>
            </a:r>
            <a:r>
              <a:rPr lang="en-US" b="1" dirty="0" err="1" smtClean="0"/>
              <a:t>դատախազական</a:t>
            </a:r>
            <a:r>
              <a:rPr lang="en-US" b="1" dirty="0" smtClean="0"/>
              <a:t> </a:t>
            </a:r>
            <a:r>
              <a:rPr lang="en-US" b="1" dirty="0" err="1" smtClean="0"/>
              <a:t>վերահսկողության</a:t>
            </a:r>
            <a:r>
              <a:rPr lang="en-US" b="1" dirty="0" smtClean="0"/>
              <a:t> </a:t>
            </a:r>
            <a:r>
              <a:rPr lang="en-US" b="1" dirty="0" err="1" smtClean="0"/>
              <a:t>իրականացման</a:t>
            </a:r>
            <a:r>
              <a:rPr lang="en-US" b="1" dirty="0" smtClean="0"/>
              <a:t> </a:t>
            </a:r>
            <a:r>
              <a:rPr lang="en-US" b="1" dirty="0" err="1" smtClean="0"/>
              <a:t>Նորվեգիայի</a:t>
            </a:r>
            <a:r>
              <a:rPr lang="en-US" b="1" dirty="0" smtClean="0"/>
              <a:t> </a:t>
            </a:r>
            <a:r>
              <a:rPr lang="en-US" b="1" dirty="0" err="1" smtClean="0"/>
              <a:t>ազգային</a:t>
            </a:r>
            <a:r>
              <a:rPr lang="en-US" b="1" dirty="0" smtClean="0"/>
              <a:t> </a:t>
            </a:r>
            <a:r>
              <a:rPr lang="en-US" b="1" dirty="0" err="1" smtClean="0"/>
              <a:t>գրասենյակ</a:t>
            </a:r>
            <a:r>
              <a:rPr lang="en-US" b="1" dirty="0" smtClean="0"/>
              <a:t> (</a:t>
            </a:r>
            <a:r>
              <a:rPr lang="en-US" b="1" dirty="0" err="1" smtClean="0"/>
              <a:t>Օկոկրիմ</a:t>
            </a:r>
            <a:r>
              <a:rPr lang="en-US" b="1" dirty="0" smtClean="0"/>
              <a:t>)</a:t>
            </a:r>
          </a:p>
          <a:p>
            <a:pPr algn="just"/>
            <a:r>
              <a:rPr lang="en-US" dirty="0" err="1" smtClean="0"/>
              <a:t>Օկոկրիմը</a:t>
            </a:r>
            <a:r>
              <a:rPr lang="en-US" dirty="0"/>
              <a:t> </a:t>
            </a:r>
            <a:r>
              <a:rPr lang="en-US" dirty="0" err="1" smtClean="0"/>
              <a:t>հանդիսանում</a:t>
            </a:r>
            <a:r>
              <a:rPr lang="en-US" dirty="0" smtClean="0"/>
              <a:t> է </a:t>
            </a:r>
            <a:r>
              <a:rPr lang="en-US" dirty="0" err="1" smtClean="0"/>
              <a:t>ոստիկանության</a:t>
            </a:r>
            <a:r>
              <a:rPr lang="en-US" dirty="0" smtClean="0"/>
              <a:t> </a:t>
            </a:r>
            <a:r>
              <a:rPr lang="en-US" dirty="0" err="1" smtClean="0"/>
              <a:t>մասնագիտացված</a:t>
            </a:r>
            <a:r>
              <a:rPr lang="en-US" dirty="0" smtClean="0"/>
              <a:t> 6 </a:t>
            </a:r>
            <a:r>
              <a:rPr lang="en-US" dirty="0" err="1" smtClean="0"/>
              <a:t>գործակալություններից</a:t>
            </a:r>
            <a:r>
              <a:rPr lang="en-US" dirty="0" smtClean="0"/>
              <a:t> </a:t>
            </a:r>
            <a:r>
              <a:rPr lang="en-US" dirty="0" err="1" smtClean="0"/>
              <a:t>մեկը</a:t>
            </a:r>
            <a:r>
              <a:rPr lang="en-US" dirty="0" smtClean="0"/>
              <a:t>, և </a:t>
            </a:r>
            <a:r>
              <a:rPr lang="en-US" dirty="0" err="1" smtClean="0"/>
              <a:t>միաժամանակ</a:t>
            </a:r>
            <a:r>
              <a:rPr lang="en-US" dirty="0" smtClean="0"/>
              <a:t>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դատախազության</a:t>
            </a:r>
            <a:r>
              <a:rPr lang="en-US" dirty="0" smtClean="0"/>
              <a:t> 12 </a:t>
            </a:r>
            <a:r>
              <a:rPr lang="en-US" dirty="0" err="1" smtClean="0"/>
              <a:t>գրասենյակներից</a:t>
            </a:r>
            <a:r>
              <a:rPr lang="en-US" dirty="0" smtClean="0"/>
              <a:t> </a:t>
            </a:r>
            <a:r>
              <a:rPr lang="en-US" dirty="0" err="1" smtClean="0"/>
              <a:t>մեկը</a:t>
            </a:r>
            <a:r>
              <a:rPr lang="en-US" dirty="0" smtClean="0"/>
              <a:t>: </a:t>
            </a:r>
            <a:r>
              <a:rPr lang="en-US" dirty="0" err="1" smtClean="0"/>
              <a:t>Վարչաբյուջետային</a:t>
            </a:r>
            <a:r>
              <a:rPr lang="en-US" dirty="0" smtClean="0"/>
              <a:t> </a:t>
            </a:r>
            <a:r>
              <a:rPr lang="en-US" dirty="0" err="1" smtClean="0"/>
              <a:t>հարցերով</a:t>
            </a:r>
            <a:r>
              <a:rPr lang="en-US" dirty="0" smtClean="0"/>
              <a:t> </a:t>
            </a:r>
            <a:r>
              <a:rPr lang="en-US" dirty="0" err="1" smtClean="0"/>
              <a:t>ենթարկվում</a:t>
            </a:r>
            <a:r>
              <a:rPr lang="en-US" dirty="0" smtClean="0"/>
              <a:t> է </a:t>
            </a:r>
            <a:r>
              <a:rPr lang="en-US" dirty="0" err="1" smtClean="0"/>
              <a:t>Ոստիկանության</a:t>
            </a:r>
            <a:r>
              <a:rPr lang="en-US" dirty="0" smtClean="0"/>
              <a:t> </a:t>
            </a:r>
            <a:r>
              <a:rPr lang="en-US" dirty="0" err="1" smtClean="0"/>
              <a:t>ազգային</a:t>
            </a:r>
            <a:r>
              <a:rPr lang="en-US" dirty="0" smtClean="0"/>
              <a:t> </a:t>
            </a:r>
            <a:r>
              <a:rPr lang="en-US" dirty="0" err="1" smtClean="0"/>
              <a:t>դիրեկտորիային</a:t>
            </a:r>
            <a:r>
              <a:rPr lang="en-US" dirty="0" smtClean="0"/>
              <a:t>, </a:t>
            </a:r>
            <a:r>
              <a:rPr lang="en-US" dirty="0" err="1" smtClean="0"/>
              <a:t>իսկ</a:t>
            </a:r>
            <a:r>
              <a:rPr lang="en-US" dirty="0" smtClean="0"/>
              <a:t> </a:t>
            </a:r>
            <a:r>
              <a:rPr lang="en-US" dirty="0" err="1" smtClean="0"/>
              <a:t>քրեական</a:t>
            </a:r>
            <a:r>
              <a:rPr lang="en-US" dirty="0" smtClean="0"/>
              <a:t> </a:t>
            </a:r>
            <a:r>
              <a:rPr lang="en-US" dirty="0" err="1" smtClean="0"/>
              <a:t>գործերի</a:t>
            </a:r>
            <a:r>
              <a:rPr lang="en-US" dirty="0" smtClean="0"/>
              <a:t> </a:t>
            </a:r>
            <a:r>
              <a:rPr lang="en-US" dirty="0" err="1" smtClean="0"/>
              <a:t>հանդեպ</a:t>
            </a:r>
            <a:r>
              <a:rPr lang="en-US" dirty="0" smtClean="0"/>
              <a:t> </a:t>
            </a:r>
            <a:r>
              <a:rPr lang="en-US" dirty="0" err="1" smtClean="0"/>
              <a:t>դատախազական</a:t>
            </a:r>
            <a:r>
              <a:rPr lang="en-US" dirty="0" smtClean="0"/>
              <a:t> </a:t>
            </a:r>
            <a:r>
              <a:rPr lang="en-US" dirty="0" err="1" smtClean="0"/>
              <a:t>գործառույթների</a:t>
            </a:r>
            <a:r>
              <a:rPr lang="en-US" dirty="0" smtClean="0"/>
              <a:t> </a:t>
            </a:r>
            <a:r>
              <a:rPr lang="en-US" dirty="0" err="1" smtClean="0"/>
              <a:t>դեպքում</a:t>
            </a:r>
            <a:r>
              <a:rPr lang="en-US" dirty="0" smtClean="0"/>
              <a:t> </a:t>
            </a:r>
            <a:r>
              <a:rPr lang="en-US" dirty="0" err="1" smtClean="0"/>
              <a:t>հաշվետու</a:t>
            </a:r>
            <a:r>
              <a:rPr lang="en-US" dirty="0" smtClean="0"/>
              <a:t> է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հետապնդումների</a:t>
            </a:r>
            <a:r>
              <a:rPr lang="en-US" dirty="0" smtClean="0"/>
              <a:t> </a:t>
            </a:r>
            <a:r>
              <a:rPr lang="en-US" dirty="0" err="1" smtClean="0"/>
              <a:t>գլխավոր</a:t>
            </a:r>
            <a:r>
              <a:rPr lang="en-US" dirty="0" smtClean="0"/>
              <a:t> </a:t>
            </a:r>
            <a:r>
              <a:rPr lang="en-US" dirty="0" err="1" smtClean="0"/>
              <a:t>տնօրենի</a:t>
            </a:r>
            <a:r>
              <a:rPr lang="en-US" dirty="0" smtClean="0"/>
              <a:t> </a:t>
            </a:r>
            <a:r>
              <a:rPr lang="en-US" dirty="0" err="1" smtClean="0"/>
              <a:t>գրասենյակի</a:t>
            </a:r>
            <a:r>
              <a:rPr lang="en-US" dirty="0" smtClean="0"/>
              <a:t> (</a:t>
            </a:r>
            <a:r>
              <a:rPr lang="en-US" dirty="0" err="1" smtClean="0"/>
              <a:t>դատախազության</a:t>
            </a:r>
            <a:r>
              <a:rPr lang="en-US" dirty="0" smtClean="0"/>
              <a:t>) </a:t>
            </a:r>
            <a:r>
              <a:rPr lang="en-US" dirty="0" err="1" smtClean="0"/>
              <a:t>առջև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Բարձրագույն</a:t>
            </a:r>
            <a:r>
              <a:rPr lang="en-US" dirty="0" smtClean="0"/>
              <a:t> </a:t>
            </a:r>
            <a:r>
              <a:rPr lang="en-US" dirty="0" err="1" smtClean="0"/>
              <a:t>ղեկավարությունը</a:t>
            </a:r>
            <a:r>
              <a:rPr lang="en-US" dirty="0" smtClean="0"/>
              <a:t> </a:t>
            </a:r>
            <a:r>
              <a:rPr lang="en-US" dirty="0" err="1" smtClean="0"/>
              <a:t>բաղկացած</a:t>
            </a:r>
            <a:r>
              <a:rPr lang="en-US" dirty="0" smtClean="0"/>
              <a:t> է </a:t>
            </a:r>
            <a:r>
              <a:rPr lang="en-US" dirty="0" err="1" smtClean="0"/>
              <a:t>տնօրենից</a:t>
            </a:r>
            <a:r>
              <a:rPr lang="en-US" dirty="0" smtClean="0"/>
              <a:t> և </a:t>
            </a:r>
            <a:r>
              <a:rPr lang="en-US" dirty="0" err="1" smtClean="0"/>
              <a:t>նրա</a:t>
            </a:r>
            <a:r>
              <a:rPr lang="en-US" dirty="0" smtClean="0"/>
              <a:t> </a:t>
            </a:r>
            <a:r>
              <a:rPr lang="en-US" dirty="0" err="1" smtClean="0"/>
              <a:t>տեղակալից</a:t>
            </a:r>
            <a:r>
              <a:rPr lang="en-US" dirty="0" smtClean="0"/>
              <a:t>, </a:t>
            </a:r>
            <a:r>
              <a:rPr lang="en-US" dirty="0" err="1" smtClean="0"/>
              <a:t>ինչպես</a:t>
            </a:r>
            <a:r>
              <a:rPr lang="en-US" dirty="0" smtClean="0"/>
              <a:t> </a:t>
            </a:r>
            <a:r>
              <a:rPr lang="en-US" dirty="0" err="1" smtClean="0"/>
              <a:t>նաև</a:t>
            </a:r>
            <a:r>
              <a:rPr lang="en-US" dirty="0" smtClean="0"/>
              <a:t> 7 </a:t>
            </a:r>
            <a:r>
              <a:rPr lang="en-US" dirty="0" err="1" smtClean="0"/>
              <a:t>վարչությունների</a:t>
            </a:r>
            <a:r>
              <a:rPr lang="en-US" dirty="0" smtClean="0"/>
              <a:t> </a:t>
            </a:r>
            <a:r>
              <a:rPr lang="en-US" dirty="0" err="1" smtClean="0"/>
              <a:t>ղեկավարներից</a:t>
            </a:r>
            <a:r>
              <a:rPr lang="en-US" dirty="0" smtClean="0"/>
              <a:t>: </a:t>
            </a:r>
          </a:p>
          <a:p>
            <a:pPr algn="just"/>
            <a:r>
              <a:rPr lang="en-US" dirty="0" err="1" smtClean="0"/>
              <a:t>Առաջին</a:t>
            </a:r>
            <a:r>
              <a:rPr lang="en-US" dirty="0" smtClean="0"/>
              <a:t> 4 </a:t>
            </a:r>
            <a:r>
              <a:rPr lang="en-US" dirty="0" err="1" smtClean="0"/>
              <a:t>վարչությունները</a:t>
            </a:r>
            <a:r>
              <a:rPr lang="en-US" dirty="0" smtClean="0"/>
              <a:t> </a:t>
            </a:r>
            <a:r>
              <a:rPr lang="en-US" dirty="0" err="1" smtClean="0"/>
              <a:t>բաղկացած</a:t>
            </a:r>
            <a:r>
              <a:rPr lang="en-US" dirty="0" smtClean="0"/>
              <a:t> </a:t>
            </a:r>
            <a:r>
              <a:rPr lang="en-US" dirty="0" err="1" smtClean="0"/>
              <a:t>են</a:t>
            </a:r>
            <a:r>
              <a:rPr lang="en-US" dirty="0" smtClean="0"/>
              <a:t> 11 </a:t>
            </a:r>
            <a:r>
              <a:rPr lang="en-US" dirty="0" err="1" smtClean="0"/>
              <a:t>թիմերից</a:t>
            </a:r>
            <a:r>
              <a:rPr lang="en-US" dirty="0" smtClean="0"/>
              <a:t>, </a:t>
            </a:r>
            <a:r>
              <a:rPr lang="en-US" dirty="0" err="1" smtClean="0"/>
              <a:t>որոնք</a:t>
            </a:r>
            <a:r>
              <a:rPr lang="en-US" dirty="0" smtClean="0"/>
              <a:t> </a:t>
            </a:r>
            <a:r>
              <a:rPr lang="en-US" dirty="0" err="1" smtClean="0"/>
              <a:t>բազմապրոֆիլ</a:t>
            </a:r>
            <a:r>
              <a:rPr lang="en-US" dirty="0" smtClean="0"/>
              <a:t> </a:t>
            </a:r>
            <a:r>
              <a:rPr lang="en-US" dirty="0" err="1" smtClean="0"/>
              <a:t>են</a:t>
            </a:r>
            <a:r>
              <a:rPr lang="en-US" dirty="0" smtClean="0"/>
              <a:t>, և </a:t>
            </a:r>
            <a:r>
              <a:rPr lang="en-US" dirty="0" err="1" smtClean="0"/>
              <a:t>բաղկացած</a:t>
            </a:r>
            <a:r>
              <a:rPr lang="en-US" dirty="0" smtClean="0"/>
              <a:t> </a:t>
            </a:r>
            <a:r>
              <a:rPr lang="en-US" dirty="0" err="1" smtClean="0"/>
              <a:t>են</a:t>
            </a:r>
            <a:r>
              <a:rPr lang="en-US" dirty="0" smtClean="0"/>
              <a:t> </a:t>
            </a:r>
            <a:r>
              <a:rPr lang="en-US" dirty="0" err="1" smtClean="0"/>
              <a:t>ոստիկանության</a:t>
            </a:r>
            <a:r>
              <a:rPr lang="en-US" dirty="0" smtClean="0"/>
              <a:t> </a:t>
            </a:r>
            <a:r>
              <a:rPr lang="en-US" dirty="0" err="1" smtClean="0"/>
              <a:t>դատախազներից</a:t>
            </a:r>
            <a:r>
              <a:rPr lang="en-US" dirty="0" smtClean="0"/>
              <a:t>, </a:t>
            </a:r>
            <a:r>
              <a:rPr lang="en-US" dirty="0" err="1" smtClean="0"/>
              <a:t>հատուկ</a:t>
            </a:r>
            <a:r>
              <a:rPr lang="en-US" dirty="0" smtClean="0"/>
              <a:t> </a:t>
            </a:r>
            <a:r>
              <a:rPr lang="en-US" dirty="0" err="1" smtClean="0"/>
              <a:t>քննիչներից</a:t>
            </a:r>
            <a:r>
              <a:rPr lang="en-US" dirty="0" smtClean="0"/>
              <a:t>՝ </a:t>
            </a:r>
            <a:r>
              <a:rPr lang="en-US" dirty="0" err="1" smtClean="0"/>
              <a:t>ֆինանսների</a:t>
            </a:r>
            <a:r>
              <a:rPr lang="en-US" dirty="0" smtClean="0"/>
              <a:t> և </a:t>
            </a:r>
            <a:r>
              <a:rPr lang="en-US" dirty="0" err="1" smtClean="0"/>
              <a:t>բնապահպանության</a:t>
            </a:r>
            <a:r>
              <a:rPr lang="en-US" dirty="0" smtClean="0"/>
              <a:t> </a:t>
            </a:r>
            <a:r>
              <a:rPr lang="en-US" dirty="0" err="1" smtClean="0"/>
              <a:t>ոլորտներում</a:t>
            </a:r>
            <a:r>
              <a:rPr lang="en-US" dirty="0" smtClean="0"/>
              <a:t> </a:t>
            </a:r>
            <a:r>
              <a:rPr lang="en-US" dirty="0" err="1" smtClean="0"/>
              <a:t>փորձով</a:t>
            </a:r>
            <a:r>
              <a:rPr lang="en-US" dirty="0" smtClean="0"/>
              <a:t>, և </a:t>
            </a:r>
            <a:r>
              <a:rPr lang="en-US" dirty="0" err="1" smtClean="0"/>
              <a:t>գլխավորվում</a:t>
            </a:r>
            <a:r>
              <a:rPr lang="en-US" dirty="0" smtClean="0"/>
              <a:t> </a:t>
            </a:r>
            <a:r>
              <a:rPr lang="en-US" dirty="0" err="1" smtClean="0"/>
              <a:t>են</a:t>
            </a:r>
            <a:r>
              <a:rPr lang="en-US" dirty="0" smtClean="0"/>
              <a:t> </a:t>
            </a:r>
            <a:r>
              <a:rPr lang="en-US" dirty="0" err="1" smtClean="0"/>
              <a:t>հիմնականում</a:t>
            </a:r>
            <a:r>
              <a:rPr lang="en-US" dirty="0" smtClean="0"/>
              <a:t> </a:t>
            </a:r>
            <a:r>
              <a:rPr lang="en-US" dirty="0" err="1" smtClean="0"/>
              <a:t>ավագ</a:t>
            </a:r>
            <a:r>
              <a:rPr lang="en-US" dirty="0" smtClean="0"/>
              <a:t>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դատախազների</a:t>
            </a:r>
            <a:r>
              <a:rPr lang="en-US" dirty="0" smtClean="0"/>
              <a:t> </a:t>
            </a:r>
            <a:r>
              <a:rPr lang="en-US" dirty="0" err="1" smtClean="0"/>
              <a:t>կողմից</a:t>
            </a:r>
            <a:r>
              <a:rPr lang="en-US" dirty="0" smtClean="0"/>
              <a:t>:</a:t>
            </a:r>
          </a:p>
          <a:p>
            <a:pPr marL="109728" indent="0" algn="just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25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605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704" y="1481138"/>
            <a:ext cx="6626591" cy="45259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Նորվեգիա Økokrim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3048000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922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err="1" smtClean="0"/>
              <a:t>Պարտականությունները</a:t>
            </a:r>
            <a:endParaRPr lang="en-US" b="1" dirty="0" smtClean="0"/>
          </a:p>
          <a:p>
            <a:pPr algn="just"/>
            <a:r>
              <a:rPr lang="en-US" dirty="0" err="1" smtClean="0"/>
              <a:t>Բացահայտել</a:t>
            </a:r>
            <a:r>
              <a:rPr lang="en-US" dirty="0" smtClean="0"/>
              <a:t>, </a:t>
            </a:r>
            <a:r>
              <a:rPr lang="en-US" dirty="0" err="1" smtClean="0"/>
              <a:t>հետաքննել</a:t>
            </a:r>
            <a:r>
              <a:rPr lang="en-US" dirty="0" smtClean="0"/>
              <a:t>, </a:t>
            </a:r>
            <a:r>
              <a:rPr lang="en-US" dirty="0" err="1" smtClean="0"/>
              <a:t>հետապնդել</a:t>
            </a:r>
            <a:r>
              <a:rPr lang="en-US" dirty="0" smtClean="0"/>
              <a:t> և </a:t>
            </a:r>
            <a:r>
              <a:rPr lang="en-US" dirty="0" err="1" smtClean="0"/>
              <a:t>դատարանում</a:t>
            </a:r>
            <a:r>
              <a:rPr lang="en-US" dirty="0" smtClean="0"/>
              <a:t> </a:t>
            </a:r>
            <a:r>
              <a:rPr lang="en-US" dirty="0" err="1" smtClean="0"/>
              <a:t>ներկայացնել</a:t>
            </a:r>
            <a:r>
              <a:rPr lang="en-US" dirty="0" smtClean="0"/>
              <a:t> </a:t>
            </a:r>
            <a:r>
              <a:rPr lang="en-US" dirty="0" err="1" smtClean="0"/>
              <a:t>իր</a:t>
            </a:r>
            <a:r>
              <a:rPr lang="en-US" dirty="0" smtClean="0"/>
              <a:t> </a:t>
            </a:r>
            <a:r>
              <a:rPr lang="en-US" dirty="0" err="1" smtClean="0"/>
              <a:t>իրավասության</a:t>
            </a:r>
            <a:r>
              <a:rPr lang="en-US" dirty="0" smtClean="0"/>
              <a:t> </a:t>
            </a:r>
            <a:r>
              <a:rPr lang="en-US" dirty="0" err="1" smtClean="0"/>
              <a:t>տակ</a:t>
            </a:r>
            <a:r>
              <a:rPr lang="en-US" dirty="0" smtClean="0"/>
              <a:t> </a:t>
            </a:r>
            <a:r>
              <a:rPr lang="en-US" dirty="0" err="1" smtClean="0"/>
              <a:t>գտնվող</a:t>
            </a:r>
            <a:r>
              <a:rPr lang="en-US" dirty="0" smtClean="0"/>
              <a:t> </a:t>
            </a:r>
            <a:r>
              <a:rPr lang="en-US" dirty="0" err="1" smtClean="0"/>
              <a:t>գործերը</a:t>
            </a:r>
            <a:endParaRPr lang="en-US" dirty="0" smtClean="0"/>
          </a:p>
          <a:p>
            <a:pPr algn="just"/>
            <a:r>
              <a:rPr lang="en-US" dirty="0" err="1" smtClean="0"/>
              <a:t>Աջակցել</a:t>
            </a:r>
            <a:r>
              <a:rPr lang="en-US" dirty="0" smtClean="0"/>
              <a:t> </a:t>
            </a:r>
            <a:r>
              <a:rPr lang="en-US" dirty="0" err="1" smtClean="0"/>
              <a:t>ազգային</a:t>
            </a:r>
            <a:r>
              <a:rPr lang="en-US" dirty="0" smtClean="0"/>
              <a:t> և </a:t>
            </a:r>
            <a:r>
              <a:rPr lang="en-US" dirty="0" err="1" smtClean="0"/>
              <a:t>միջազգային</a:t>
            </a:r>
            <a:r>
              <a:rPr lang="en-US" dirty="0" smtClean="0"/>
              <a:t> </a:t>
            </a:r>
            <a:r>
              <a:rPr lang="en-US" dirty="0" err="1" smtClean="0"/>
              <a:t>ոստիկանական</a:t>
            </a:r>
            <a:r>
              <a:rPr lang="en-US" dirty="0" smtClean="0"/>
              <a:t> և </a:t>
            </a:r>
            <a:r>
              <a:rPr lang="en-US" dirty="0" err="1" smtClean="0"/>
              <a:t>դատախազական</a:t>
            </a:r>
            <a:r>
              <a:rPr lang="en-US" dirty="0" smtClean="0"/>
              <a:t> </a:t>
            </a:r>
            <a:r>
              <a:rPr lang="en-US" dirty="0" err="1" smtClean="0"/>
              <a:t>մարմիններին</a:t>
            </a:r>
            <a:endParaRPr lang="en-US" dirty="0" smtClean="0"/>
          </a:p>
          <a:p>
            <a:pPr algn="just"/>
            <a:r>
              <a:rPr lang="en-US" dirty="0" err="1" smtClean="0"/>
              <a:t>Բարձրացնել</a:t>
            </a:r>
            <a:r>
              <a:rPr lang="en-US" dirty="0" smtClean="0"/>
              <a:t> </a:t>
            </a:r>
            <a:r>
              <a:rPr lang="en-US" dirty="0" err="1" smtClean="0"/>
              <a:t>ոստիկանական</a:t>
            </a:r>
            <a:r>
              <a:rPr lang="en-US" dirty="0" smtClean="0"/>
              <a:t> և </a:t>
            </a:r>
            <a:r>
              <a:rPr lang="en-US" dirty="0" err="1" smtClean="0"/>
              <a:t>դատախազական</a:t>
            </a:r>
            <a:r>
              <a:rPr lang="en-US" dirty="0" smtClean="0"/>
              <a:t> </a:t>
            </a:r>
            <a:r>
              <a:rPr lang="en-US" dirty="0" err="1" smtClean="0"/>
              <a:t>իշխանությունների</a:t>
            </a:r>
            <a:r>
              <a:rPr lang="en-US" dirty="0" smtClean="0"/>
              <a:t> </a:t>
            </a:r>
            <a:r>
              <a:rPr lang="en-US" dirty="0" err="1" smtClean="0"/>
              <a:t>փորձագիտական</a:t>
            </a:r>
            <a:r>
              <a:rPr lang="en-US" dirty="0" smtClean="0"/>
              <a:t> </a:t>
            </a:r>
            <a:r>
              <a:rPr lang="en-US" dirty="0" err="1" smtClean="0"/>
              <a:t>մակարդակը</a:t>
            </a:r>
            <a:r>
              <a:rPr lang="en-US" dirty="0" smtClean="0"/>
              <a:t> և </a:t>
            </a:r>
            <a:r>
              <a:rPr lang="en-US" dirty="0" err="1" smtClean="0"/>
              <a:t>տարածել</a:t>
            </a:r>
            <a:r>
              <a:rPr lang="en-US" dirty="0" smtClean="0"/>
              <a:t> </a:t>
            </a:r>
            <a:r>
              <a:rPr lang="en-US" dirty="0" err="1" smtClean="0"/>
              <a:t>տեղեկատվություն</a:t>
            </a:r>
            <a:endParaRPr lang="en-US" dirty="0" smtClean="0"/>
          </a:p>
          <a:p>
            <a:pPr algn="just"/>
            <a:r>
              <a:rPr lang="en-US" dirty="0" err="1" smtClean="0"/>
              <a:t>Զբաղվել</a:t>
            </a:r>
            <a:r>
              <a:rPr lang="en-US" dirty="0" smtClean="0"/>
              <a:t> </a:t>
            </a:r>
            <a:r>
              <a:rPr lang="en-US" dirty="0" err="1" smtClean="0"/>
              <a:t>քրեական</a:t>
            </a:r>
            <a:r>
              <a:rPr lang="en-US" dirty="0" smtClean="0"/>
              <a:t> </a:t>
            </a:r>
            <a:r>
              <a:rPr lang="en-US" dirty="0" err="1" smtClean="0"/>
              <a:t>հետախուզությամբ</a:t>
            </a:r>
            <a:r>
              <a:rPr lang="en-US" dirty="0" smtClean="0"/>
              <a:t>, </a:t>
            </a:r>
            <a:r>
              <a:rPr lang="en-US" dirty="0" err="1" smtClean="0"/>
              <a:t>որոնք</a:t>
            </a:r>
            <a:r>
              <a:rPr lang="en-US" dirty="0" smtClean="0"/>
              <a:t> </a:t>
            </a:r>
            <a:r>
              <a:rPr lang="en-US" dirty="0" err="1" smtClean="0"/>
              <a:t>մասնավորապես</a:t>
            </a:r>
            <a:r>
              <a:rPr lang="en-US" dirty="0" smtClean="0"/>
              <a:t> </a:t>
            </a:r>
            <a:r>
              <a:rPr lang="en-US" dirty="0" err="1" smtClean="0"/>
              <a:t>վերաբերվում</a:t>
            </a:r>
            <a:r>
              <a:rPr lang="en-US" dirty="0" smtClean="0"/>
              <a:t> </a:t>
            </a:r>
            <a:r>
              <a:rPr lang="en-US" dirty="0" err="1" smtClean="0"/>
              <a:t>են</a:t>
            </a:r>
            <a:r>
              <a:rPr lang="en-US" dirty="0" smtClean="0"/>
              <a:t> </a:t>
            </a:r>
            <a:r>
              <a:rPr lang="en-US" dirty="0" err="1" smtClean="0"/>
              <a:t>կասկածելի</a:t>
            </a:r>
            <a:r>
              <a:rPr lang="en-US" dirty="0" smtClean="0"/>
              <a:t> </a:t>
            </a:r>
            <a:r>
              <a:rPr lang="en-US" dirty="0" err="1" smtClean="0"/>
              <a:t>գործարքների</a:t>
            </a:r>
            <a:r>
              <a:rPr lang="en-US" dirty="0" smtClean="0"/>
              <a:t> </a:t>
            </a:r>
            <a:r>
              <a:rPr lang="en-US" dirty="0" err="1" smtClean="0"/>
              <a:t>վերաբերյալ</a:t>
            </a:r>
            <a:r>
              <a:rPr lang="en-US" dirty="0" smtClean="0"/>
              <a:t> </a:t>
            </a:r>
            <a:r>
              <a:rPr lang="en-US" dirty="0" err="1" smtClean="0"/>
              <a:t>տեղեկատվությանը</a:t>
            </a:r>
            <a:endParaRPr lang="en-US" dirty="0" smtClean="0"/>
          </a:p>
          <a:p>
            <a:pPr algn="just"/>
            <a:r>
              <a:rPr lang="en-US" dirty="0" err="1" smtClean="0"/>
              <a:t>Հանդես</a:t>
            </a:r>
            <a:r>
              <a:rPr lang="en-US" dirty="0" smtClean="0"/>
              <a:t> </a:t>
            </a:r>
            <a:r>
              <a:rPr lang="en-US" dirty="0" err="1" smtClean="0"/>
              <a:t>գալ</a:t>
            </a:r>
            <a:r>
              <a:rPr lang="en-US" dirty="0" smtClean="0"/>
              <a:t>, </a:t>
            </a:r>
            <a:r>
              <a:rPr lang="en-US" dirty="0" err="1" smtClean="0"/>
              <a:t>որպես</a:t>
            </a:r>
            <a:r>
              <a:rPr lang="en-US" dirty="0" smtClean="0"/>
              <a:t> </a:t>
            </a:r>
            <a:r>
              <a:rPr lang="en-US" dirty="0" err="1" smtClean="0"/>
              <a:t>խորհրդատվական</a:t>
            </a:r>
            <a:r>
              <a:rPr lang="en-US" dirty="0" smtClean="0"/>
              <a:t> </a:t>
            </a:r>
            <a:r>
              <a:rPr lang="en-US" dirty="0" err="1" smtClean="0"/>
              <a:t>մարմին</a:t>
            </a:r>
            <a:r>
              <a:rPr lang="en-US" dirty="0" smtClean="0"/>
              <a:t> </a:t>
            </a:r>
            <a:r>
              <a:rPr lang="en-US" dirty="0" err="1" smtClean="0"/>
              <a:t>կենտրոնական</a:t>
            </a:r>
            <a:r>
              <a:rPr lang="en-US" dirty="0" smtClean="0"/>
              <a:t> </a:t>
            </a:r>
            <a:r>
              <a:rPr lang="en-US" dirty="0" err="1" smtClean="0"/>
              <a:t>իշխանությունների</a:t>
            </a:r>
            <a:r>
              <a:rPr lang="en-US" dirty="0" smtClean="0"/>
              <a:t> </a:t>
            </a:r>
            <a:r>
              <a:rPr lang="en-US" dirty="0" err="1" smtClean="0"/>
              <a:t>համար</a:t>
            </a:r>
            <a:endParaRPr lang="en-US" dirty="0" smtClean="0"/>
          </a:p>
          <a:p>
            <a:pPr algn="just"/>
            <a:r>
              <a:rPr lang="en-US" dirty="0" err="1" smtClean="0"/>
              <a:t>Մասնակցել</a:t>
            </a:r>
            <a:r>
              <a:rPr lang="en-US" dirty="0" smtClean="0"/>
              <a:t> </a:t>
            </a:r>
            <a:r>
              <a:rPr lang="en-US" dirty="0" err="1" smtClean="0"/>
              <a:t>միջազգային</a:t>
            </a:r>
            <a:r>
              <a:rPr lang="en-US" dirty="0" smtClean="0"/>
              <a:t> </a:t>
            </a:r>
            <a:r>
              <a:rPr lang="en-US" dirty="0" err="1" smtClean="0"/>
              <a:t>համագործակցային</a:t>
            </a:r>
            <a:r>
              <a:rPr lang="en-US" dirty="0" smtClean="0"/>
              <a:t> </a:t>
            </a:r>
            <a:r>
              <a:rPr lang="en-US" dirty="0" err="1" smtClean="0"/>
              <a:t>նախաձեռնություններին</a:t>
            </a:r>
            <a:endParaRPr lang="en-US" dirty="0" smtClean="0"/>
          </a:p>
          <a:p>
            <a:pPr algn="just"/>
            <a:r>
              <a:rPr lang="en-US" dirty="0" err="1" smtClean="0"/>
              <a:t>Օկոկրիմին</a:t>
            </a:r>
            <a:r>
              <a:rPr lang="en-US" dirty="0" smtClean="0"/>
              <a:t> </a:t>
            </a:r>
            <a:r>
              <a:rPr lang="en-US" dirty="0" err="1" smtClean="0"/>
              <a:t>ըննդատյա</a:t>
            </a:r>
            <a:r>
              <a:rPr lang="en-US" dirty="0" smtClean="0"/>
              <a:t> </a:t>
            </a:r>
            <a:r>
              <a:rPr lang="en-US" dirty="0" err="1" smtClean="0"/>
              <a:t>գործերն</a:t>
            </a:r>
            <a:r>
              <a:rPr lang="en-US" dirty="0" smtClean="0"/>
              <a:t> </a:t>
            </a:r>
            <a:r>
              <a:rPr lang="en-US" dirty="0" err="1" smtClean="0"/>
              <a:t>են</a:t>
            </a:r>
            <a:r>
              <a:rPr lang="en-US" dirty="0" smtClean="0"/>
              <a:t> </a:t>
            </a:r>
            <a:r>
              <a:rPr lang="en-US" dirty="0" err="1" smtClean="0"/>
              <a:t>տնտեսական</a:t>
            </a:r>
            <a:r>
              <a:rPr lang="en-US" dirty="0" smtClean="0"/>
              <a:t> (</a:t>
            </a:r>
            <a:r>
              <a:rPr lang="en-US" dirty="0" err="1" smtClean="0"/>
              <a:t>օր</a:t>
            </a:r>
            <a:r>
              <a:rPr lang="en-US" dirty="0" smtClean="0"/>
              <a:t>. </a:t>
            </a:r>
            <a:r>
              <a:rPr lang="hy-AM" dirty="0" smtClean="0"/>
              <a:t>Յ</a:t>
            </a:r>
            <a:r>
              <a:rPr lang="en-US" dirty="0" err="1" smtClean="0"/>
              <a:t>ուրացում</a:t>
            </a:r>
            <a:r>
              <a:rPr lang="en-US" dirty="0" smtClean="0"/>
              <a:t>, </a:t>
            </a:r>
            <a:r>
              <a:rPr lang="en-US" dirty="0" err="1" smtClean="0"/>
              <a:t>վստահության</a:t>
            </a:r>
            <a:r>
              <a:rPr lang="en-US" dirty="0" smtClean="0"/>
              <a:t> </a:t>
            </a:r>
            <a:r>
              <a:rPr lang="en-US" dirty="0" err="1" smtClean="0"/>
              <a:t>չարաշահում</a:t>
            </a:r>
            <a:r>
              <a:rPr lang="en-US" dirty="0" smtClean="0"/>
              <a:t>, </a:t>
            </a:r>
            <a:r>
              <a:rPr lang="en-US" dirty="0" err="1" smtClean="0"/>
              <a:t>Մրցակցային</a:t>
            </a:r>
            <a:r>
              <a:rPr lang="en-US" dirty="0"/>
              <a:t> </a:t>
            </a:r>
            <a:r>
              <a:rPr lang="en-US" dirty="0" err="1" smtClean="0"/>
              <a:t>օրենսդրության</a:t>
            </a:r>
            <a:r>
              <a:rPr lang="en-US" dirty="0" smtClean="0"/>
              <a:t> </a:t>
            </a:r>
            <a:r>
              <a:rPr lang="en-US" dirty="0" err="1" smtClean="0"/>
              <a:t>խախտումը</a:t>
            </a:r>
            <a:r>
              <a:rPr lang="en-US" dirty="0" smtClean="0"/>
              <a:t> և </a:t>
            </a:r>
            <a:r>
              <a:rPr lang="en-US" dirty="0" err="1" smtClean="0"/>
              <a:t>այլն</a:t>
            </a:r>
            <a:r>
              <a:rPr lang="en-US" dirty="0" smtClean="0"/>
              <a:t>), </a:t>
            </a:r>
            <a:r>
              <a:rPr lang="en-US" dirty="0" err="1" smtClean="0"/>
              <a:t>բնապահպանական</a:t>
            </a:r>
            <a:r>
              <a:rPr lang="en-US" dirty="0" smtClean="0"/>
              <a:t> և </a:t>
            </a:r>
            <a:r>
              <a:rPr lang="en-US" dirty="0" err="1" smtClean="0"/>
              <a:t>համակարգչային</a:t>
            </a:r>
            <a:r>
              <a:rPr lang="en-US" dirty="0" smtClean="0"/>
              <a:t> </a:t>
            </a:r>
            <a:r>
              <a:rPr lang="en-US" dirty="0" err="1" smtClean="0"/>
              <a:t>հանցագործությունները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Նորվեգիա  </a:t>
            </a:r>
            <a:r>
              <a:rPr lang="en-US" dirty="0"/>
              <a:t>Økokrim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"/>
            <a:ext cx="3048000" cy="141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113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Սլովենիայի</a:t>
            </a:r>
            <a:r>
              <a:rPr lang="en-US" dirty="0"/>
              <a:t> </a:t>
            </a:r>
            <a:r>
              <a:rPr lang="en-US" dirty="0" err="1" smtClean="0"/>
              <a:t>կոռուպցիայի</a:t>
            </a:r>
            <a:r>
              <a:rPr lang="en-US" dirty="0" smtClean="0"/>
              <a:t> </a:t>
            </a:r>
            <a:r>
              <a:rPr lang="en-US" dirty="0" err="1" smtClean="0"/>
              <a:t>կանխարգելման</a:t>
            </a:r>
            <a:r>
              <a:rPr lang="en-US" dirty="0" smtClean="0"/>
              <a:t> </a:t>
            </a:r>
            <a:r>
              <a:rPr lang="en-US" dirty="0" err="1" smtClean="0"/>
              <a:t>հանձնաժողով</a:t>
            </a:r>
            <a:r>
              <a:rPr lang="en-US" dirty="0" smtClean="0"/>
              <a:t> (ԿԿՀ)</a:t>
            </a:r>
          </a:p>
          <a:p>
            <a:pPr algn="just"/>
            <a:r>
              <a:rPr lang="en-US" dirty="0" err="1" smtClean="0"/>
              <a:t>Ներկայիս</a:t>
            </a:r>
            <a:r>
              <a:rPr lang="en-US" dirty="0" smtClean="0"/>
              <a:t> </a:t>
            </a:r>
            <a:r>
              <a:rPr lang="en-US" dirty="0" err="1" smtClean="0"/>
              <a:t>տեսքով</a:t>
            </a:r>
            <a:r>
              <a:rPr lang="en-US" dirty="0" smtClean="0"/>
              <a:t> </a:t>
            </a:r>
            <a:r>
              <a:rPr lang="en-US" dirty="0" err="1" smtClean="0"/>
              <a:t>ստեղծվել</a:t>
            </a:r>
            <a:r>
              <a:rPr lang="en-US" dirty="0" smtClean="0"/>
              <a:t> է 2010թ.-ին </a:t>
            </a:r>
            <a:r>
              <a:rPr lang="en-US" dirty="0" err="1" smtClean="0"/>
              <a:t>ընդունված</a:t>
            </a:r>
            <a:r>
              <a:rPr lang="en-US" dirty="0" smtClean="0"/>
              <a:t> </a:t>
            </a:r>
            <a:r>
              <a:rPr lang="en-US" dirty="0" err="1" smtClean="0"/>
              <a:t>Օրինավորության</a:t>
            </a:r>
            <a:r>
              <a:rPr lang="en-US" dirty="0" smtClean="0"/>
              <a:t> և </a:t>
            </a:r>
            <a:r>
              <a:rPr lang="en-US" dirty="0" err="1" smtClean="0"/>
              <a:t>կոռուպցիայի</a:t>
            </a:r>
            <a:r>
              <a:rPr lang="en-US" dirty="0" smtClean="0"/>
              <a:t> </a:t>
            </a:r>
            <a:r>
              <a:rPr lang="en-US" dirty="0" err="1" smtClean="0"/>
              <a:t>կանխարգելման</a:t>
            </a:r>
            <a:r>
              <a:rPr lang="en-US" dirty="0" smtClean="0"/>
              <a:t> </a:t>
            </a:r>
            <a:r>
              <a:rPr lang="en-US" dirty="0" err="1" smtClean="0"/>
              <a:t>մասին</a:t>
            </a:r>
            <a:r>
              <a:rPr lang="en-US" dirty="0" smtClean="0"/>
              <a:t> </a:t>
            </a:r>
            <a:r>
              <a:rPr lang="en-US" dirty="0" err="1" smtClean="0"/>
              <a:t>օրենքի</a:t>
            </a:r>
            <a:r>
              <a:rPr lang="en-US" dirty="0" smtClean="0"/>
              <a:t> </a:t>
            </a:r>
            <a:r>
              <a:rPr lang="en-US" dirty="0" err="1" smtClean="0"/>
              <a:t>հիման</a:t>
            </a:r>
            <a:r>
              <a:rPr lang="en-US" dirty="0" smtClean="0"/>
              <a:t> </a:t>
            </a:r>
            <a:r>
              <a:rPr lang="en-US" dirty="0" err="1" smtClean="0"/>
              <a:t>վրա</a:t>
            </a:r>
            <a:endParaRPr lang="en-US" dirty="0"/>
          </a:p>
          <a:p>
            <a:pPr algn="just"/>
            <a:r>
              <a:rPr lang="en-US" dirty="0" err="1" smtClean="0"/>
              <a:t>Ղեկավարությունը</a:t>
            </a:r>
            <a:r>
              <a:rPr lang="en-US" dirty="0" smtClean="0"/>
              <a:t>: 1 (6 </a:t>
            </a:r>
            <a:r>
              <a:rPr lang="en-US" dirty="0" err="1" smtClean="0"/>
              <a:t>տարի</a:t>
            </a:r>
            <a:r>
              <a:rPr lang="en-US" dirty="0" smtClean="0"/>
              <a:t>)+2 (5տարի) </a:t>
            </a:r>
            <a:r>
              <a:rPr lang="en-US" dirty="0" err="1" smtClean="0"/>
              <a:t>մեկ</a:t>
            </a:r>
            <a:r>
              <a:rPr lang="en-US" dirty="0" smtClean="0"/>
              <a:t> </a:t>
            </a:r>
            <a:r>
              <a:rPr lang="en-US" dirty="0" err="1" smtClean="0"/>
              <a:t>անգամ</a:t>
            </a:r>
            <a:r>
              <a:rPr lang="en-US" dirty="0" smtClean="0"/>
              <a:t> </a:t>
            </a:r>
            <a:r>
              <a:rPr lang="en-US" dirty="0" err="1" smtClean="0"/>
              <a:t>վերընտրվելու</a:t>
            </a:r>
            <a:r>
              <a:rPr lang="en-US" dirty="0" smtClean="0"/>
              <a:t> </a:t>
            </a:r>
            <a:r>
              <a:rPr lang="en-US" dirty="0" err="1" smtClean="0"/>
              <a:t>իրավունքով</a:t>
            </a:r>
            <a:endParaRPr lang="en-US" dirty="0" smtClean="0"/>
          </a:p>
          <a:p>
            <a:pPr algn="just"/>
            <a:r>
              <a:rPr lang="en-US" dirty="0" err="1" smtClean="0"/>
              <a:t>Նշանակվում</a:t>
            </a:r>
            <a:r>
              <a:rPr lang="en-US" dirty="0" smtClean="0"/>
              <a:t> </a:t>
            </a:r>
            <a:r>
              <a:rPr lang="en-US" dirty="0" err="1" smtClean="0"/>
              <a:t>են</a:t>
            </a:r>
            <a:r>
              <a:rPr lang="en-US" dirty="0" smtClean="0"/>
              <a:t> </a:t>
            </a:r>
            <a:r>
              <a:rPr lang="en-US" dirty="0" err="1" smtClean="0"/>
              <a:t>Նախագահի</a:t>
            </a:r>
            <a:r>
              <a:rPr lang="en-US" dirty="0" smtClean="0"/>
              <a:t> </a:t>
            </a:r>
            <a:r>
              <a:rPr lang="en-US" dirty="0" err="1" smtClean="0"/>
              <a:t>կողմից</a:t>
            </a:r>
            <a:r>
              <a:rPr lang="en-US" dirty="0" smtClean="0"/>
              <a:t>՝ </a:t>
            </a:r>
            <a:r>
              <a:rPr lang="en-US" dirty="0" err="1" smtClean="0"/>
              <a:t>առաջադրումը</a:t>
            </a:r>
            <a:r>
              <a:rPr lang="en-US" dirty="0" smtClean="0"/>
              <a:t> </a:t>
            </a:r>
            <a:r>
              <a:rPr lang="en-US" dirty="0" err="1" smtClean="0"/>
              <a:t>կատարվում</a:t>
            </a:r>
            <a:r>
              <a:rPr lang="en-US" dirty="0" smtClean="0"/>
              <a:t> է </a:t>
            </a:r>
            <a:r>
              <a:rPr lang="en-US" dirty="0" err="1" smtClean="0"/>
              <a:t>ընտրիչ</a:t>
            </a:r>
            <a:r>
              <a:rPr lang="en-US" dirty="0" smtClean="0"/>
              <a:t> </a:t>
            </a:r>
            <a:r>
              <a:rPr lang="en-US" dirty="0" err="1" smtClean="0"/>
              <a:t>հանձնաժողովի</a:t>
            </a:r>
            <a:r>
              <a:rPr lang="en-US" dirty="0" smtClean="0"/>
              <a:t> </a:t>
            </a:r>
            <a:r>
              <a:rPr lang="en-US" dirty="0" err="1" smtClean="0"/>
              <a:t>կողմից</a:t>
            </a:r>
            <a:r>
              <a:rPr lang="en-US" dirty="0" smtClean="0"/>
              <a:t>, </a:t>
            </a:r>
            <a:r>
              <a:rPr lang="en-US" dirty="0" err="1" smtClean="0"/>
              <a:t>որը</a:t>
            </a:r>
            <a:r>
              <a:rPr lang="en-US" dirty="0" smtClean="0"/>
              <a:t> </a:t>
            </a:r>
            <a:r>
              <a:rPr lang="en-US" dirty="0" err="1" smtClean="0"/>
              <a:t>կազմված</a:t>
            </a:r>
            <a:r>
              <a:rPr lang="en-US" dirty="0" smtClean="0"/>
              <a:t> է ՝ </a:t>
            </a:r>
            <a:r>
              <a:rPr lang="en-US" dirty="0" err="1"/>
              <a:t>կ</a:t>
            </a:r>
            <a:r>
              <a:rPr lang="en-US" dirty="0" err="1" smtClean="0"/>
              <a:t>առավարության</a:t>
            </a:r>
            <a:r>
              <a:rPr lang="en-US" dirty="0" smtClean="0"/>
              <a:t>, </a:t>
            </a:r>
            <a:r>
              <a:rPr lang="en-US" dirty="0" err="1" smtClean="0"/>
              <a:t>խորհրդարանի</a:t>
            </a:r>
            <a:r>
              <a:rPr lang="en-US" dirty="0" smtClean="0"/>
              <a:t>, </a:t>
            </a:r>
            <a:r>
              <a:rPr lang="en-US" dirty="0" err="1" smtClean="0"/>
              <a:t>հասարակական</a:t>
            </a:r>
            <a:r>
              <a:rPr lang="en-US" dirty="0" smtClean="0"/>
              <a:t> </a:t>
            </a:r>
            <a:r>
              <a:rPr lang="en-US" dirty="0" err="1" smtClean="0"/>
              <a:t>կազմակերպությունների</a:t>
            </a:r>
            <a:r>
              <a:rPr lang="en-US" dirty="0" smtClean="0"/>
              <a:t>, </a:t>
            </a:r>
            <a:r>
              <a:rPr lang="en-US" dirty="0" err="1"/>
              <a:t>ա</a:t>
            </a:r>
            <a:r>
              <a:rPr lang="en-US" dirty="0" err="1" smtClean="0"/>
              <a:t>նկախ</a:t>
            </a:r>
            <a:r>
              <a:rPr lang="en-US" dirty="0" smtClean="0"/>
              <a:t> </a:t>
            </a:r>
            <a:r>
              <a:rPr lang="en-US" dirty="0" err="1" smtClean="0"/>
              <a:t>դատական</a:t>
            </a:r>
            <a:r>
              <a:rPr lang="en-US" dirty="0" smtClean="0"/>
              <a:t> </a:t>
            </a:r>
            <a:r>
              <a:rPr lang="en-US" dirty="0" err="1" smtClean="0"/>
              <a:t>խորհրդի</a:t>
            </a:r>
            <a:r>
              <a:rPr lang="en-US" dirty="0" smtClean="0"/>
              <a:t> և </a:t>
            </a:r>
            <a:r>
              <a:rPr lang="en-US" dirty="0" err="1" smtClean="0"/>
              <a:t>պաշտոնեաների</a:t>
            </a:r>
            <a:r>
              <a:rPr lang="en-US" dirty="0" smtClean="0"/>
              <a:t> </a:t>
            </a:r>
            <a:r>
              <a:rPr lang="en-US" dirty="0" err="1" smtClean="0"/>
              <a:t>անկախ</a:t>
            </a:r>
            <a:r>
              <a:rPr lang="en-US" dirty="0" smtClean="0"/>
              <a:t> </a:t>
            </a:r>
            <a:r>
              <a:rPr lang="en-US" dirty="0" err="1" smtClean="0"/>
              <a:t>խորհրդի</a:t>
            </a:r>
            <a:r>
              <a:rPr lang="en-US" dirty="0" smtClean="0"/>
              <a:t> </a:t>
            </a:r>
            <a:r>
              <a:rPr lang="en-US" dirty="0" err="1" smtClean="0"/>
              <a:t>ներկայացուցիչներից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Վաղաժամկետ</a:t>
            </a:r>
            <a:r>
              <a:rPr lang="en-US" dirty="0" smtClean="0"/>
              <a:t> </a:t>
            </a:r>
            <a:r>
              <a:rPr lang="en-US" dirty="0" err="1" smtClean="0"/>
              <a:t>ազատումը</a:t>
            </a:r>
            <a:r>
              <a:rPr lang="en-US" dirty="0" smtClean="0"/>
              <a:t> </a:t>
            </a:r>
            <a:r>
              <a:rPr lang="en-US" dirty="0" err="1" smtClean="0"/>
              <a:t>հնարավոր</a:t>
            </a:r>
            <a:r>
              <a:rPr lang="en-US" dirty="0" smtClean="0"/>
              <a:t> է </a:t>
            </a:r>
            <a:r>
              <a:rPr lang="en-US" dirty="0" err="1" smtClean="0"/>
              <a:t>միայն</a:t>
            </a:r>
            <a:r>
              <a:rPr lang="en-US" dirty="0" smtClean="0"/>
              <a:t> </a:t>
            </a:r>
            <a:r>
              <a:rPr lang="en-US" dirty="0" err="1" smtClean="0"/>
              <a:t>Սահմանադրության</a:t>
            </a:r>
            <a:r>
              <a:rPr lang="en-US" dirty="0" smtClean="0"/>
              <a:t> </a:t>
            </a:r>
            <a:r>
              <a:rPr lang="en-US" dirty="0" err="1" smtClean="0"/>
              <a:t>կամ</a:t>
            </a:r>
            <a:r>
              <a:rPr lang="en-US" dirty="0" smtClean="0"/>
              <a:t> </a:t>
            </a:r>
            <a:r>
              <a:rPr lang="en-US" dirty="0" err="1" smtClean="0"/>
              <a:t>օրենքի</a:t>
            </a:r>
            <a:r>
              <a:rPr lang="en-US" dirty="0" smtClean="0"/>
              <a:t> </a:t>
            </a:r>
            <a:r>
              <a:rPr lang="en-US" dirty="0" err="1" smtClean="0"/>
              <a:t>խախտման</a:t>
            </a:r>
            <a:r>
              <a:rPr lang="en-US" dirty="0" smtClean="0"/>
              <a:t> </a:t>
            </a:r>
            <a:r>
              <a:rPr lang="en-US" dirty="0" err="1" smtClean="0"/>
              <a:t>համար</a:t>
            </a:r>
            <a:r>
              <a:rPr lang="en-US" dirty="0" smtClean="0"/>
              <a:t> </a:t>
            </a:r>
            <a:r>
              <a:rPr lang="en-US" dirty="0" err="1" smtClean="0"/>
              <a:t>Նախագահի</a:t>
            </a:r>
            <a:r>
              <a:rPr lang="en-US" dirty="0" smtClean="0"/>
              <a:t> </a:t>
            </a:r>
            <a:r>
              <a:rPr lang="en-US" dirty="0" err="1" smtClean="0"/>
              <a:t>կողմից</a:t>
            </a:r>
            <a:r>
              <a:rPr lang="en-US" dirty="0" smtClean="0"/>
              <a:t>՝ </a:t>
            </a:r>
            <a:r>
              <a:rPr lang="en-US" dirty="0" err="1" smtClean="0"/>
              <a:t>սեփական</a:t>
            </a:r>
            <a:r>
              <a:rPr lang="en-US" dirty="0" smtClean="0"/>
              <a:t> </a:t>
            </a:r>
            <a:r>
              <a:rPr lang="en-US" dirty="0" err="1" smtClean="0"/>
              <a:t>նախաձեռնությամբ</a:t>
            </a:r>
            <a:r>
              <a:rPr lang="en-US" dirty="0" smtClean="0"/>
              <a:t> </a:t>
            </a:r>
            <a:r>
              <a:rPr lang="en-US" dirty="0" err="1" smtClean="0"/>
              <a:t>կամ</a:t>
            </a:r>
            <a:r>
              <a:rPr lang="en-US" dirty="0" smtClean="0"/>
              <a:t> </a:t>
            </a:r>
            <a:r>
              <a:rPr lang="en-US" dirty="0" err="1" smtClean="0"/>
              <a:t>Խորհրդարանի</a:t>
            </a:r>
            <a:r>
              <a:rPr lang="en-US" dirty="0" smtClean="0"/>
              <a:t> </a:t>
            </a:r>
            <a:r>
              <a:rPr lang="en-US" dirty="0" err="1" smtClean="0"/>
              <a:t>միջնորդությամբ</a:t>
            </a:r>
            <a:r>
              <a:rPr lang="en-US" dirty="0" smtClean="0"/>
              <a:t>:</a:t>
            </a:r>
          </a:p>
          <a:p>
            <a:pPr algn="just"/>
            <a:r>
              <a:rPr lang="en-US" dirty="0"/>
              <a:t>Հանդիսանում է </a:t>
            </a:r>
            <a:r>
              <a:rPr lang="en-US" dirty="0" err="1"/>
              <a:t>անկախ</a:t>
            </a:r>
            <a:r>
              <a:rPr lang="en-US" dirty="0"/>
              <a:t> </a:t>
            </a:r>
            <a:r>
              <a:rPr lang="en-US" dirty="0" err="1"/>
              <a:t>մարմին</a:t>
            </a:r>
            <a:r>
              <a:rPr lang="en-US" dirty="0"/>
              <a:t> և </a:t>
            </a:r>
            <a:r>
              <a:rPr lang="en-US" dirty="0" err="1"/>
              <a:t>հաշվետու</a:t>
            </a:r>
            <a:r>
              <a:rPr lang="en-US" dirty="0"/>
              <a:t> է </a:t>
            </a:r>
            <a:r>
              <a:rPr lang="en-US" dirty="0" err="1"/>
              <a:t>միայն</a:t>
            </a:r>
            <a:r>
              <a:rPr lang="en-US" dirty="0"/>
              <a:t> </a:t>
            </a:r>
            <a:r>
              <a:rPr lang="en-US" dirty="0" err="1"/>
              <a:t>խորհրդարանի</a:t>
            </a:r>
            <a:r>
              <a:rPr lang="en-US" dirty="0"/>
              <a:t> </a:t>
            </a:r>
            <a:r>
              <a:rPr lang="en-US" dirty="0" err="1"/>
              <a:t>առջև</a:t>
            </a:r>
            <a:r>
              <a:rPr lang="en-US" dirty="0" smtClean="0"/>
              <a:t>: </a:t>
            </a:r>
            <a:r>
              <a:rPr lang="en-US" dirty="0" err="1" smtClean="0"/>
              <a:t>Իր</a:t>
            </a:r>
            <a:r>
              <a:rPr lang="en-US" dirty="0" smtClean="0"/>
              <a:t> </a:t>
            </a:r>
            <a:r>
              <a:rPr lang="en-US" dirty="0" err="1" smtClean="0"/>
              <a:t>գործունեության</a:t>
            </a:r>
            <a:r>
              <a:rPr lang="en-US" dirty="0" smtClean="0"/>
              <a:t> </a:t>
            </a:r>
            <a:r>
              <a:rPr lang="en-US" dirty="0" err="1" smtClean="0"/>
              <a:t>մասին</a:t>
            </a:r>
            <a:r>
              <a:rPr lang="en-US" dirty="0" smtClean="0"/>
              <a:t> </a:t>
            </a:r>
            <a:r>
              <a:rPr lang="en-US" dirty="0" err="1" smtClean="0"/>
              <a:t>ներկայացնում</a:t>
            </a:r>
            <a:r>
              <a:rPr lang="en-US" dirty="0" smtClean="0"/>
              <a:t> է </a:t>
            </a:r>
            <a:r>
              <a:rPr lang="en-US" dirty="0" err="1" smtClean="0"/>
              <a:t>տարեկան</a:t>
            </a:r>
            <a:r>
              <a:rPr lang="en-US" dirty="0" smtClean="0"/>
              <a:t> </a:t>
            </a:r>
            <a:r>
              <a:rPr lang="en-US" dirty="0" err="1" smtClean="0"/>
              <a:t>զեկույց</a:t>
            </a:r>
            <a:r>
              <a:rPr lang="en-US" dirty="0" smtClean="0"/>
              <a:t> </a:t>
            </a:r>
            <a:r>
              <a:rPr lang="en-US" dirty="0" err="1" smtClean="0"/>
              <a:t>Խորհրդարանին</a:t>
            </a:r>
            <a:r>
              <a:rPr lang="en-US" dirty="0" smtClean="0"/>
              <a:t>:</a:t>
            </a:r>
            <a:endParaRPr lang="en-US" dirty="0"/>
          </a:p>
          <a:p>
            <a:pPr algn="just"/>
            <a:r>
              <a:rPr lang="en-US" dirty="0" err="1" smtClean="0"/>
              <a:t>Հանձնաժողովի</a:t>
            </a:r>
            <a:r>
              <a:rPr lang="en-US" dirty="0" smtClean="0"/>
              <a:t> </a:t>
            </a:r>
            <a:r>
              <a:rPr lang="en-US" dirty="0" err="1" smtClean="0"/>
              <a:t>հարցը</a:t>
            </a:r>
            <a:r>
              <a:rPr lang="en-US" dirty="0" smtClean="0"/>
              <a:t> </a:t>
            </a:r>
            <a:r>
              <a:rPr lang="en-US" dirty="0" err="1" smtClean="0"/>
              <a:t>ըստ</a:t>
            </a:r>
            <a:r>
              <a:rPr lang="en-US" dirty="0" smtClean="0"/>
              <a:t> </a:t>
            </a:r>
            <a:r>
              <a:rPr lang="en-US" dirty="0" err="1" smtClean="0"/>
              <a:t>էության</a:t>
            </a:r>
            <a:r>
              <a:rPr lang="en-US" dirty="0" smtClean="0"/>
              <a:t> </a:t>
            </a:r>
            <a:r>
              <a:rPr lang="en-US" dirty="0" err="1" smtClean="0"/>
              <a:t>լուծող</a:t>
            </a:r>
            <a:r>
              <a:rPr lang="en-US" dirty="0" smtClean="0"/>
              <a:t> </a:t>
            </a:r>
            <a:r>
              <a:rPr lang="en-US" dirty="0" err="1" smtClean="0"/>
              <a:t>որոշումները</a:t>
            </a:r>
            <a:r>
              <a:rPr lang="en-US" dirty="0" smtClean="0"/>
              <a:t> </a:t>
            </a:r>
            <a:r>
              <a:rPr lang="en-US" dirty="0" err="1" smtClean="0"/>
              <a:t>ենթական</a:t>
            </a:r>
            <a:r>
              <a:rPr lang="en-US" dirty="0" smtClean="0"/>
              <a:t> </a:t>
            </a:r>
            <a:r>
              <a:rPr lang="en-US" dirty="0" err="1" smtClean="0"/>
              <a:t>դատական</a:t>
            </a:r>
            <a:r>
              <a:rPr lang="en-US" dirty="0" smtClean="0"/>
              <a:t> </a:t>
            </a:r>
            <a:r>
              <a:rPr lang="en-US" dirty="0" err="1" smtClean="0"/>
              <a:t>վերանայման</a:t>
            </a:r>
            <a:r>
              <a:rPr lang="en-US" dirty="0" smtClean="0"/>
              <a:t>՝ </a:t>
            </a:r>
            <a:r>
              <a:rPr lang="en-US" dirty="0" err="1" smtClean="0"/>
              <a:t>վարչական</a:t>
            </a:r>
            <a:r>
              <a:rPr lang="en-US" dirty="0" smtClean="0"/>
              <a:t> </a:t>
            </a:r>
            <a:r>
              <a:rPr lang="en-US" dirty="0" err="1" smtClean="0"/>
              <a:t>դատարանի</a:t>
            </a:r>
            <a:r>
              <a:rPr lang="en-US" dirty="0" smtClean="0"/>
              <a:t> </a:t>
            </a:r>
            <a:r>
              <a:rPr lang="en-US" dirty="0" err="1" smtClean="0"/>
              <a:t>կողմից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Յուրաքանչյուր</a:t>
            </a:r>
            <a:r>
              <a:rPr lang="en-US" dirty="0" smtClean="0"/>
              <a:t> </a:t>
            </a:r>
            <a:r>
              <a:rPr lang="en-US" dirty="0" err="1" smtClean="0"/>
              <a:t>տարի</a:t>
            </a:r>
            <a:r>
              <a:rPr lang="en-US" dirty="0" smtClean="0"/>
              <a:t> </a:t>
            </a:r>
            <a:r>
              <a:rPr lang="en-US" dirty="0" err="1" smtClean="0"/>
              <a:t>ենթակա</a:t>
            </a:r>
            <a:r>
              <a:rPr lang="en-US" dirty="0" smtClean="0"/>
              <a:t> է </a:t>
            </a:r>
            <a:r>
              <a:rPr lang="en-US" dirty="0" err="1" smtClean="0"/>
              <a:t>արտաքին</a:t>
            </a:r>
            <a:r>
              <a:rPr lang="en-US" dirty="0" smtClean="0"/>
              <a:t> </a:t>
            </a:r>
            <a:r>
              <a:rPr lang="en-US" dirty="0" err="1" smtClean="0"/>
              <a:t>աուդիտի</a:t>
            </a:r>
            <a:r>
              <a:rPr lang="en-US" dirty="0" smtClean="0"/>
              <a:t>, և </a:t>
            </a:r>
            <a:r>
              <a:rPr lang="en-US" dirty="0" err="1" smtClean="0"/>
              <a:t>զեկույցը</a:t>
            </a:r>
            <a:r>
              <a:rPr lang="en-US" dirty="0" smtClean="0"/>
              <a:t> </a:t>
            </a:r>
            <a:r>
              <a:rPr lang="en-US" dirty="0" err="1" smtClean="0"/>
              <a:t>ներկայացվում</a:t>
            </a:r>
            <a:r>
              <a:rPr lang="en-US" dirty="0" smtClean="0"/>
              <a:t> է </a:t>
            </a:r>
            <a:r>
              <a:rPr lang="en-US" dirty="0" err="1" smtClean="0"/>
              <a:t>Խորհրդարանին</a:t>
            </a:r>
            <a:r>
              <a:rPr lang="en-US" dirty="0" smtClean="0"/>
              <a:t> և </a:t>
            </a:r>
            <a:r>
              <a:rPr lang="en-US" dirty="0" err="1" smtClean="0"/>
              <a:t>Նախագահին</a:t>
            </a:r>
            <a:r>
              <a:rPr lang="en-US" dirty="0" smtClean="0"/>
              <a:t>, </a:t>
            </a:r>
            <a:r>
              <a:rPr lang="en-US" dirty="0" err="1" smtClean="0"/>
              <a:t>ինչպես</a:t>
            </a:r>
            <a:r>
              <a:rPr lang="en-US" dirty="0" smtClean="0"/>
              <a:t> </a:t>
            </a:r>
            <a:r>
              <a:rPr lang="en-US" dirty="0" err="1" smtClean="0"/>
              <a:t>նաև</a:t>
            </a:r>
            <a:r>
              <a:rPr lang="en-US" dirty="0" smtClean="0"/>
              <a:t> </a:t>
            </a:r>
            <a:r>
              <a:rPr lang="en-US" dirty="0" err="1" smtClean="0"/>
              <a:t>հասանելի</a:t>
            </a:r>
            <a:r>
              <a:rPr lang="en-US" dirty="0" smtClean="0"/>
              <a:t> է </a:t>
            </a:r>
            <a:r>
              <a:rPr lang="en-US" dirty="0" err="1" smtClean="0"/>
              <a:t>լինում</a:t>
            </a:r>
            <a:r>
              <a:rPr lang="en-US" dirty="0" smtClean="0"/>
              <a:t> </a:t>
            </a:r>
            <a:r>
              <a:rPr lang="en-US" dirty="0" err="1" smtClean="0"/>
              <a:t>հանրությանը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Կանխարգելիչ</a:t>
            </a:r>
            <a:r>
              <a:rPr lang="en-US" dirty="0" smtClean="0"/>
              <a:t> մոդել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4138"/>
            <a:ext cx="30480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382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err="1" smtClean="0"/>
              <a:t>Առաքելությունը</a:t>
            </a:r>
            <a:endParaRPr lang="en-US" b="1" dirty="0" smtClean="0"/>
          </a:p>
          <a:p>
            <a:pPr algn="just"/>
            <a:r>
              <a:rPr lang="en-US" dirty="0" err="1" smtClean="0"/>
              <a:t>Կոռուպցիայի</a:t>
            </a:r>
            <a:r>
              <a:rPr lang="en-US" dirty="0" smtClean="0"/>
              <a:t>, </a:t>
            </a:r>
            <a:r>
              <a:rPr lang="en-US" dirty="0" err="1" smtClean="0"/>
              <a:t>շահերի</a:t>
            </a:r>
            <a:r>
              <a:rPr lang="en-US" dirty="0" smtClean="0"/>
              <a:t> </a:t>
            </a:r>
            <a:r>
              <a:rPr lang="en-US" dirty="0" err="1" smtClean="0"/>
              <a:t>բախման</a:t>
            </a:r>
            <a:r>
              <a:rPr lang="en-US" dirty="0" smtClean="0"/>
              <a:t> և </a:t>
            </a:r>
            <a:r>
              <a:rPr lang="en-US" dirty="0" err="1" smtClean="0"/>
              <a:t>ապօրինի</a:t>
            </a:r>
            <a:r>
              <a:rPr lang="en-US" dirty="0" smtClean="0"/>
              <a:t> </a:t>
            </a:r>
            <a:r>
              <a:rPr lang="en-US" dirty="0" err="1" smtClean="0"/>
              <a:t>լոբինգի</a:t>
            </a:r>
            <a:r>
              <a:rPr lang="en-US" dirty="0" smtClean="0"/>
              <a:t> </a:t>
            </a:r>
            <a:r>
              <a:rPr lang="en-US" dirty="0" err="1" smtClean="0"/>
              <a:t>մեղադրանքի</a:t>
            </a:r>
            <a:r>
              <a:rPr lang="en-US" dirty="0" smtClean="0"/>
              <a:t> </a:t>
            </a:r>
            <a:r>
              <a:rPr lang="en-US" dirty="0" err="1" smtClean="0"/>
              <a:t>մասով</a:t>
            </a:r>
            <a:r>
              <a:rPr lang="en-US" dirty="0" smtClean="0"/>
              <a:t> </a:t>
            </a:r>
            <a:r>
              <a:rPr lang="en-US" dirty="0" err="1" smtClean="0"/>
              <a:t>վարչական</a:t>
            </a:r>
            <a:r>
              <a:rPr lang="en-US" dirty="0" smtClean="0"/>
              <a:t> </a:t>
            </a:r>
            <a:r>
              <a:rPr lang="en-US" dirty="0" err="1" smtClean="0"/>
              <a:t>քննության</a:t>
            </a:r>
            <a:r>
              <a:rPr lang="en-US" dirty="0" smtClean="0"/>
              <a:t> </a:t>
            </a:r>
            <a:r>
              <a:rPr lang="en-US" dirty="0" err="1" smtClean="0"/>
              <a:t>իրականացում</a:t>
            </a:r>
            <a:endParaRPr lang="en-US" dirty="0" smtClean="0"/>
          </a:p>
          <a:p>
            <a:pPr algn="just"/>
            <a:r>
              <a:rPr lang="en-US" dirty="0" err="1" smtClean="0"/>
              <a:t>Իրավախախտումների</a:t>
            </a:r>
            <a:r>
              <a:rPr lang="en-US" dirty="0" smtClean="0"/>
              <a:t> </a:t>
            </a:r>
            <a:r>
              <a:rPr lang="en-US" dirty="0" err="1" smtClean="0"/>
              <a:t>մասին</a:t>
            </a:r>
            <a:r>
              <a:rPr lang="en-US" dirty="0" smtClean="0"/>
              <a:t> </a:t>
            </a:r>
            <a:r>
              <a:rPr lang="en-US" dirty="0" err="1" smtClean="0"/>
              <a:t>զեկուցողների</a:t>
            </a:r>
            <a:r>
              <a:rPr lang="en-US" dirty="0" smtClean="0"/>
              <a:t> (whistleblowers) </a:t>
            </a:r>
            <a:r>
              <a:rPr lang="en-US" dirty="0" err="1" smtClean="0"/>
              <a:t>պաշտպանություն</a:t>
            </a:r>
            <a:endParaRPr lang="en-US" dirty="0" smtClean="0"/>
          </a:p>
          <a:p>
            <a:pPr algn="just"/>
            <a:r>
              <a:rPr lang="en-US" dirty="0" err="1" smtClean="0"/>
              <a:t>Գույքի</a:t>
            </a:r>
            <a:r>
              <a:rPr lang="en-US" dirty="0"/>
              <a:t> </a:t>
            </a:r>
            <a:r>
              <a:rPr lang="en-US" dirty="0" err="1" smtClean="0"/>
              <a:t>հայտարարագրման</a:t>
            </a:r>
            <a:r>
              <a:rPr lang="en-US" dirty="0" smtClean="0"/>
              <a:t> </a:t>
            </a:r>
            <a:r>
              <a:rPr lang="en-US" dirty="0" err="1" smtClean="0"/>
              <a:t>համակարգի</a:t>
            </a:r>
            <a:r>
              <a:rPr lang="en-US" dirty="0" smtClean="0"/>
              <a:t> </a:t>
            </a:r>
            <a:r>
              <a:rPr lang="en-US" dirty="0" err="1" smtClean="0"/>
              <a:t>միջոցով</a:t>
            </a:r>
            <a:r>
              <a:rPr lang="en-US" dirty="0" smtClean="0"/>
              <a:t> </a:t>
            </a:r>
            <a:r>
              <a:rPr lang="en-US" dirty="0" err="1" smtClean="0"/>
              <a:t>բարձրաստիճան</a:t>
            </a:r>
            <a:r>
              <a:rPr lang="en-US" dirty="0" smtClean="0"/>
              <a:t> </a:t>
            </a:r>
            <a:r>
              <a:rPr lang="en-US" dirty="0" err="1" smtClean="0"/>
              <a:t>պաշտոնեաների</a:t>
            </a:r>
            <a:r>
              <a:rPr lang="en-US" dirty="0" smtClean="0"/>
              <a:t> </a:t>
            </a:r>
            <a:r>
              <a:rPr lang="en-US" dirty="0" err="1" smtClean="0"/>
              <a:t>ֆինանսական</a:t>
            </a:r>
            <a:r>
              <a:rPr lang="en-US" dirty="0" smtClean="0"/>
              <a:t> </a:t>
            </a:r>
            <a:r>
              <a:rPr lang="en-US" dirty="0" err="1" smtClean="0"/>
              <a:t>վիճակի</a:t>
            </a:r>
            <a:r>
              <a:rPr lang="en-US" dirty="0" smtClean="0"/>
              <a:t> </a:t>
            </a:r>
            <a:r>
              <a:rPr lang="en-US" dirty="0" err="1" smtClean="0"/>
              <a:t>մոնիտորինգ</a:t>
            </a:r>
            <a:endParaRPr lang="en-US" dirty="0" smtClean="0"/>
          </a:p>
          <a:p>
            <a:pPr algn="just"/>
            <a:r>
              <a:rPr lang="en-US" dirty="0" err="1" smtClean="0"/>
              <a:t>Լոբինգ</a:t>
            </a:r>
            <a:r>
              <a:rPr lang="en-US" dirty="0" smtClean="0"/>
              <a:t> </a:t>
            </a:r>
            <a:r>
              <a:rPr lang="en-US" dirty="0" err="1" smtClean="0"/>
              <a:t>իրականացնողների</a:t>
            </a:r>
            <a:r>
              <a:rPr lang="en-US" dirty="0" smtClean="0"/>
              <a:t> </a:t>
            </a:r>
            <a:r>
              <a:rPr lang="en-US" dirty="0" err="1" smtClean="0"/>
              <a:t>կենտրոնական</a:t>
            </a:r>
            <a:r>
              <a:rPr lang="en-US" dirty="0" smtClean="0"/>
              <a:t> </a:t>
            </a:r>
            <a:r>
              <a:rPr lang="en-US" dirty="0" err="1" smtClean="0"/>
              <a:t>ռեգիստրի</a:t>
            </a:r>
            <a:r>
              <a:rPr lang="en-US" dirty="0" smtClean="0"/>
              <a:t> </a:t>
            </a:r>
            <a:r>
              <a:rPr lang="en-US" dirty="0" err="1" smtClean="0"/>
              <a:t>վարում</a:t>
            </a:r>
            <a:endParaRPr lang="en-US" dirty="0" smtClean="0"/>
          </a:p>
          <a:p>
            <a:pPr algn="just"/>
            <a:r>
              <a:rPr lang="en-US" dirty="0" err="1" smtClean="0"/>
              <a:t>Ազգային</a:t>
            </a:r>
            <a:r>
              <a:rPr lang="en-US" dirty="0" smtClean="0"/>
              <a:t> </a:t>
            </a:r>
            <a:r>
              <a:rPr lang="en-US" dirty="0" err="1" smtClean="0"/>
              <a:t>հակակառուպցիոն</a:t>
            </a:r>
            <a:r>
              <a:rPr lang="en-US" dirty="0" smtClean="0"/>
              <a:t> </a:t>
            </a:r>
            <a:r>
              <a:rPr lang="en-US" dirty="0" err="1" smtClean="0"/>
              <a:t>գործողությունների</a:t>
            </a:r>
            <a:r>
              <a:rPr lang="en-US" dirty="0" smtClean="0"/>
              <a:t> </a:t>
            </a:r>
            <a:r>
              <a:rPr lang="en-US" dirty="0" err="1" smtClean="0"/>
              <a:t>ծրագրի</a:t>
            </a:r>
            <a:r>
              <a:rPr lang="en-US" dirty="0" smtClean="0"/>
              <a:t> </a:t>
            </a:r>
            <a:r>
              <a:rPr lang="en-US" dirty="0" err="1" smtClean="0"/>
              <a:t>ընդունում</a:t>
            </a:r>
            <a:r>
              <a:rPr lang="en-US" dirty="0" smtClean="0"/>
              <a:t> և </a:t>
            </a:r>
            <a:r>
              <a:rPr lang="en-US" dirty="0" err="1" smtClean="0"/>
              <a:t>իրականացման</a:t>
            </a:r>
            <a:r>
              <a:rPr lang="en-US" dirty="0" smtClean="0"/>
              <a:t> </a:t>
            </a:r>
            <a:r>
              <a:rPr lang="en-US" dirty="0" err="1" smtClean="0"/>
              <a:t>համակարգում</a:t>
            </a:r>
            <a:endParaRPr lang="en-US" dirty="0" smtClean="0"/>
          </a:p>
          <a:p>
            <a:pPr algn="just"/>
            <a:r>
              <a:rPr lang="en-US" dirty="0" err="1" smtClean="0"/>
              <a:t>Օրինավորության</a:t>
            </a:r>
            <a:r>
              <a:rPr lang="en-US" dirty="0" smtClean="0"/>
              <a:t> </a:t>
            </a:r>
            <a:r>
              <a:rPr lang="en-US" dirty="0" err="1" smtClean="0"/>
              <a:t>ծրագրերի</a:t>
            </a:r>
            <a:r>
              <a:rPr lang="en-US" dirty="0" smtClean="0"/>
              <a:t> </a:t>
            </a:r>
            <a:r>
              <a:rPr lang="en-US" dirty="0" err="1" smtClean="0"/>
              <a:t>մշակման</a:t>
            </a:r>
            <a:r>
              <a:rPr lang="en-US" dirty="0" smtClean="0"/>
              <a:t> </a:t>
            </a:r>
            <a:r>
              <a:rPr lang="en-US" dirty="0" err="1" smtClean="0"/>
              <a:t>համար</a:t>
            </a:r>
            <a:r>
              <a:rPr lang="en-US" dirty="0" smtClean="0"/>
              <a:t>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կառույցներին</a:t>
            </a:r>
            <a:r>
              <a:rPr lang="en-US" dirty="0" smtClean="0"/>
              <a:t> </a:t>
            </a:r>
            <a:r>
              <a:rPr lang="en-US" dirty="0" err="1" smtClean="0"/>
              <a:t>օժանդակում</a:t>
            </a:r>
            <a:r>
              <a:rPr lang="en-US" dirty="0" smtClean="0"/>
              <a:t> և </a:t>
            </a:r>
            <a:r>
              <a:rPr lang="en-US" dirty="0" err="1" smtClean="0"/>
              <a:t>դրանց</a:t>
            </a:r>
            <a:r>
              <a:rPr lang="en-US" dirty="0" smtClean="0"/>
              <a:t> </a:t>
            </a:r>
            <a:r>
              <a:rPr lang="en-US" dirty="0" err="1" smtClean="0"/>
              <a:t>իրականացման</a:t>
            </a:r>
            <a:r>
              <a:rPr lang="en-US" dirty="0" smtClean="0"/>
              <a:t> </a:t>
            </a:r>
            <a:r>
              <a:rPr lang="en-US" dirty="0" err="1" smtClean="0"/>
              <a:t>մոնիտորինգ</a:t>
            </a:r>
            <a:endParaRPr lang="en-US" dirty="0" smtClean="0"/>
          </a:p>
          <a:p>
            <a:pPr algn="just"/>
            <a:r>
              <a:rPr lang="en-US" dirty="0" err="1" smtClean="0"/>
              <a:t>Դասընթացներ</a:t>
            </a:r>
            <a:r>
              <a:rPr lang="en-US" dirty="0" smtClean="0"/>
              <a:t>, </a:t>
            </a:r>
            <a:r>
              <a:rPr lang="en-US" dirty="0" err="1" smtClean="0"/>
              <a:t>հակակոռուպցիոն</a:t>
            </a:r>
            <a:r>
              <a:rPr lang="en-US" dirty="0" smtClean="0"/>
              <a:t> </a:t>
            </a:r>
            <a:r>
              <a:rPr lang="en-US" dirty="0" err="1" smtClean="0"/>
              <a:t>կրթություն</a:t>
            </a:r>
            <a:r>
              <a:rPr lang="en-US" dirty="0" smtClean="0"/>
              <a:t> և </a:t>
            </a:r>
            <a:r>
              <a:rPr lang="en-US" dirty="0" err="1" smtClean="0"/>
              <a:t>իրազեկության</a:t>
            </a:r>
            <a:r>
              <a:rPr lang="en-US" dirty="0" smtClean="0"/>
              <a:t> </a:t>
            </a:r>
            <a:r>
              <a:rPr lang="en-US" dirty="0" err="1" smtClean="0"/>
              <a:t>բարձրացում</a:t>
            </a:r>
            <a:endParaRPr lang="en-US" dirty="0" smtClean="0"/>
          </a:p>
          <a:p>
            <a:pPr algn="just"/>
            <a:r>
              <a:rPr lang="en-US" dirty="0" err="1" smtClean="0"/>
              <a:t>Միջազգային</a:t>
            </a:r>
            <a:r>
              <a:rPr lang="en-US" dirty="0" smtClean="0"/>
              <a:t> </a:t>
            </a:r>
            <a:r>
              <a:rPr lang="en-US" dirty="0" err="1" smtClean="0"/>
              <a:t>հակակառուպցիոն</a:t>
            </a:r>
            <a:r>
              <a:rPr lang="en-US" dirty="0" smtClean="0"/>
              <a:t> </a:t>
            </a:r>
            <a:r>
              <a:rPr lang="en-US" dirty="0" err="1" smtClean="0"/>
              <a:t>համագործակցության</a:t>
            </a:r>
            <a:r>
              <a:rPr lang="en-US" dirty="0" smtClean="0"/>
              <a:t> </a:t>
            </a:r>
            <a:r>
              <a:rPr lang="en-US" dirty="0" err="1" smtClean="0"/>
              <a:t>հանգույց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Սլովենիա</a:t>
            </a:r>
            <a:r>
              <a:rPr lang="en-US" dirty="0" smtClean="0"/>
              <a:t> ԿԿՀ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3048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382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Իրավունք</a:t>
            </a:r>
            <a:r>
              <a:rPr lang="en-US" dirty="0" smtClean="0"/>
              <a:t> </a:t>
            </a:r>
            <a:r>
              <a:rPr lang="en-US" dirty="0" err="1" smtClean="0"/>
              <a:t>ունի</a:t>
            </a:r>
            <a:r>
              <a:rPr lang="en-US" dirty="0" smtClean="0"/>
              <a:t> </a:t>
            </a:r>
            <a:r>
              <a:rPr lang="en-US" dirty="0" err="1" smtClean="0"/>
              <a:t>ցանկացած</a:t>
            </a:r>
            <a:r>
              <a:rPr lang="en-US" dirty="0" smtClean="0"/>
              <a:t> </a:t>
            </a:r>
            <a:r>
              <a:rPr lang="en-US" dirty="0" err="1" smtClean="0"/>
              <a:t>պետական</a:t>
            </a:r>
            <a:r>
              <a:rPr lang="en-US" dirty="0" smtClean="0"/>
              <a:t> </a:t>
            </a:r>
            <a:r>
              <a:rPr lang="en-US" dirty="0" err="1" smtClean="0"/>
              <a:t>կառույցից</a:t>
            </a:r>
            <a:r>
              <a:rPr lang="en-US" dirty="0" smtClean="0"/>
              <a:t> </a:t>
            </a:r>
            <a:r>
              <a:rPr lang="en-US" dirty="0" err="1" smtClean="0"/>
              <a:t>կամ</a:t>
            </a:r>
            <a:r>
              <a:rPr lang="en-US" dirty="0" smtClean="0"/>
              <a:t> </a:t>
            </a:r>
            <a:r>
              <a:rPr lang="en-US" dirty="0" err="1" smtClean="0"/>
              <a:t>մասնավոր</a:t>
            </a:r>
            <a:r>
              <a:rPr lang="en-US" dirty="0" smtClean="0"/>
              <a:t> </a:t>
            </a:r>
            <a:r>
              <a:rPr lang="en-US" dirty="0" err="1" smtClean="0"/>
              <a:t>ընկերությունից</a:t>
            </a:r>
            <a:r>
              <a:rPr lang="en-US" dirty="0" smtClean="0"/>
              <a:t> </a:t>
            </a:r>
            <a:r>
              <a:rPr lang="en-US" dirty="0" err="1" smtClean="0"/>
              <a:t>պահանջել</a:t>
            </a:r>
            <a:r>
              <a:rPr lang="en-US" dirty="0" smtClean="0"/>
              <a:t> </a:t>
            </a:r>
            <a:r>
              <a:rPr lang="en-US" dirty="0" err="1" smtClean="0"/>
              <a:t>ֆինանսական</a:t>
            </a:r>
            <a:r>
              <a:rPr lang="en-US" dirty="0" smtClean="0"/>
              <a:t> և </a:t>
            </a:r>
            <a:r>
              <a:rPr lang="en-US" dirty="0" err="1" smtClean="0"/>
              <a:t>այլ</a:t>
            </a:r>
            <a:r>
              <a:rPr lang="en-US" dirty="0" smtClean="0"/>
              <a:t> </a:t>
            </a:r>
            <a:r>
              <a:rPr lang="en-US" dirty="0" err="1" smtClean="0"/>
              <a:t>փաստաթղթեր</a:t>
            </a:r>
            <a:endParaRPr lang="en-US" dirty="0" smtClean="0"/>
          </a:p>
          <a:p>
            <a:pPr algn="just"/>
            <a:r>
              <a:rPr lang="en-US" dirty="0" err="1" smtClean="0"/>
              <a:t>Հարցաքննել</a:t>
            </a:r>
            <a:r>
              <a:rPr lang="en-US" dirty="0" smtClean="0"/>
              <a:t>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ծառայողներին</a:t>
            </a:r>
            <a:r>
              <a:rPr lang="en-US" dirty="0" smtClean="0"/>
              <a:t> և </a:t>
            </a:r>
            <a:r>
              <a:rPr lang="en-US" dirty="0" err="1" smtClean="0"/>
              <a:t>պաշտոնեաներին</a:t>
            </a:r>
            <a:endParaRPr lang="en-US" dirty="0" smtClean="0"/>
          </a:p>
          <a:p>
            <a:pPr algn="just"/>
            <a:r>
              <a:rPr lang="en-US" dirty="0" err="1" smtClean="0"/>
              <a:t>Վարչական</a:t>
            </a:r>
            <a:r>
              <a:rPr lang="en-US" dirty="0" smtClean="0"/>
              <a:t> </a:t>
            </a:r>
            <a:r>
              <a:rPr lang="en-US" dirty="0" err="1" smtClean="0"/>
              <a:t>քննության</a:t>
            </a:r>
            <a:r>
              <a:rPr lang="en-US" dirty="0" smtClean="0"/>
              <a:t> </a:t>
            </a:r>
            <a:r>
              <a:rPr lang="en-US" dirty="0" err="1" smtClean="0"/>
              <a:t>անցկացնում</a:t>
            </a:r>
            <a:endParaRPr lang="en-US" dirty="0" smtClean="0"/>
          </a:p>
          <a:p>
            <a:pPr algn="just"/>
            <a:r>
              <a:rPr lang="en-US" dirty="0" err="1" smtClean="0"/>
              <a:t>Պահանջել</a:t>
            </a:r>
            <a:r>
              <a:rPr lang="en-US" dirty="0" smtClean="0"/>
              <a:t> </a:t>
            </a:r>
            <a:r>
              <a:rPr lang="en-US" dirty="0" err="1" smtClean="0"/>
              <a:t>իրավապահ</a:t>
            </a:r>
            <a:r>
              <a:rPr lang="en-US" dirty="0" smtClean="0"/>
              <a:t> </a:t>
            </a:r>
            <a:r>
              <a:rPr lang="en-US" dirty="0" err="1" smtClean="0"/>
              <a:t>մարմիններից</a:t>
            </a:r>
            <a:r>
              <a:rPr lang="en-US" dirty="0" smtClean="0"/>
              <a:t> </a:t>
            </a:r>
            <a:r>
              <a:rPr lang="en-US" dirty="0" err="1" smtClean="0"/>
              <a:t>հավաքել</a:t>
            </a:r>
            <a:r>
              <a:rPr lang="en-US" dirty="0" smtClean="0"/>
              <a:t> </a:t>
            </a:r>
            <a:r>
              <a:rPr lang="en-US" dirty="0" err="1" smtClean="0"/>
              <a:t>ապացույցներ</a:t>
            </a:r>
            <a:r>
              <a:rPr lang="en-US" dirty="0" smtClean="0"/>
              <a:t> և </a:t>
            </a:r>
            <a:r>
              <a:rPr lang="en-US" dirty="0" err="1" smtClean="0"/>
              <a:t>տեղեկատվություն</a:t>
            </a:r>
            <a:r>
              <a:rPr lang="en-US" dirty="0" smtClean="0"/>
              <a:t>՝ </a:t>
            </a:r>
            <a:r>
              <a:rPr lang="en-US" dirty="0" err="1" smtClean="0"/>
              <a:t>վերջիններիս</a:t>
            </a:r>
            <a:r>
              <a:rPr lang="en-US" dirty="0" smtClean="0"/>
              <a:t> </a:t>
            </a:r>
            <a:r>
              <a:rPr lang="en-US" dirty="0" err="1" smtClean="0"/>
              <a:t>լիազորությունների</a:t>
            </a:r>
            <a:r>
              <a:rPr lang="en-US" dirty="0" smtClean="0"/>
              <a:t> </a:t>
            </a:r>
            <a:r>
              <a:rPr lang="en-US" dirty="0" err="1" smtClean="0"/>
              <a:t>սահմաններում</a:t>
            </a:r>
            <a:endParaRPr lang="en-US" dirty="0" smtClean="0"/>
          </a:p>
          <a:p>
            <a:pPr algn="just"/>
            <a:r>
              <a:rPr lang="en-US" dirty="0" err="1" smtClean="0"/>
              <a:t>Նշանակել</a:t>
            </a:r>
            <a:r>
              <a:rPr lang="en-US" dirty="0" smtClean="0"/>
              <a:t> </a:t>
            </a:r>
            <a:r>
              <a:rPr lang="en-US" dirty="0" err="1" smtClean="0"/>
              <a:t>տուգանքներ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Սլովենիա</a:t>
            </a:r>
            <a:r>
              <a:rPr lang="en-US" dirty="0" smtClean="0"/>
              <a:t> ԿԿՀ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3048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79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Հակակոռուպցիոն մարմին ունենալը, որպես մարդու իրավունքների պաշտպանության համակարգի տարր</a:t>
            </a:r>
          </a:p>
          <a:p>
            <a:pPr algn="just"/>
            <a:r>
              <a:rPr lang="en-US" dirty="0" err="1" smtClean="0"/>
              <a:t>Հակակոռուպցիոն</a:t>
            </a:r>
            <a:r>
              <a:rPr lang="en-US" dirty="0" smtClean="0"/>
              <a:t> </a:t>
            </a:r>
            <a:r>
              <a:rPr lang="en-US" dirty="0" err="1" smtClean="0"/>
              <a:t>մարմին</a:t>
            </a:r>
            <a:r>
              <a:rPr lang="en-US" dirty="0" smtClean="0"/>
              <a:t> </a:t>
            </a:r>
            <a:r>
              <a:rPr lang="en-US" dirty="0" err="1" smtClean="0"/>
              <a:t>ունենալը</a:t>
            </a:r>
            <a:r>
              <a:rPr lang="en-US" dirty="0" smtClean="0"/>
              <a:t>, </a:t>
            </a:r>
            <a:r>
              <a:rPr lang="en-US" dirty="0" err="1" smtClean="0"/>
              <a:t>որպես</a:t>
            </a:r>
            <a:r>
              <a:rPr lang="en-US" dirty="0" smtClean="0"/>
              <a:t> </a:t>
            </a:r>
            <a:r>
              <a:rPr lang="en-US" dirty="0" err="1" smtClean="0"/>
              <a:t>միջազգային</a:t>
            </a:r>
            <a:r>
              <a:rPr lang="en-US" dirty="0" smtClean="0"/>
              <a:t> </a:t>
            </a:r>
            <a:r>
              <a:rPr lang="en-US" dirty="0" err="1" smtClean="0"/>
              <a:t>պարտավորություն</a:t>
            </a:r>
            <a:endParaRPr lang="ru-RU" dirty="0" smtClean="0"/>
          </a:p>
          <a:p>
            <a:pPr algn="just"/>
            <a:r>
              <a:rPr lang="en-US" dirty="0" smtClean="0"/>
              <a:t>Soft law </a:t>
            </a:r>
            <a:r>
              <a:rPr lang="ru-RU" dirty="0" smtClean="0"/>
              <a:t>միջազգային իրավական գործիքներ</a:t>
            </a:r>
          </a:p>
          <a:p>
            <a:pPr algn="just"/>
            <a:r>
              <a:rPr lang="ru-RU" dirty="0" smtClean="0"/>
              <a:t>Հակակոռուպցիոն մարմինների դասակարգումը</a:t>
            </a:r>
            <a:endParaRPr lang="en-US" dirty="0" smtClean="0"/>
          </a:p>
          <a:p>
            <a:pPr algn="just"/>
            <a:r>
              <a:rPr lang="en-US" dirty="0" err="1" smtClean="0"/>
              <a:t>Բազմաֆունկցիոնալ</a:t>
            </a:r>
            <a:r>
              <a:rPr lang="en-US" dirty="0" smtClean="0"/>
              <a:t> մոդել</a:t>
            </a:r>
          </a:p>
          <a:p>
            <a:pPr algn="just"/>
            <a:r>
              <a:rPr lang="en-US" dirty="0" err="1" smtClean="0"/>
              <a:t>Իրավապահ</a:t>
            </a:r>
            <a:r>
              <a:rPr lang="en-US" dirty="0" smtClean="0"/>
              <a:t> մոդել</a:t>
            </a:r>
          </a:p>
          <a:p>
            <a:pPr algn="just"/>
            <a:r>
              <a:rPr lang="en-US" dirty="0" err="1" smtClean="0"/>
              <a:t>Կանխարգելիչ</a:t>
            </a:r>
            <a:r>
              <a:rPr lang="en-US" dirty="0" smtClean="0"/>
              <a:t> մոդել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Բովանդակություն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Գելիստերն ընդդեմ Հարավային Աֆրիկայի Հանրապետության և այլոց </a:t>
            </a:r>
            <a:r>
              <a:rPr lang="en-US" dirty="0" smtClean="0"/>
              <a:t>(CCT 48/10) [2011] ZACC 6; 2011 (3) SA 347 (CC); 2011 (7) BCLR 651 (CC). </a:t>
            </a:r>
            <a:r>
              <a:rPr lang="ru-RU" dirty="0" smtClean="0"/>
              <a:t>Պարբերություն </a:t>
            </a:r>
            <a:r>
              <a:rPr lang="en-US" dirty="0" smtClean="0"/>
              <a:t>198.</a:t>
            </a:r>
          </a:p>
          <a:p>
            <a:pPr algn="just"/>
            <a:r>
              <a:rPr lang="ru-RU" i="1" dirty="0" smtClean="0"/>
              <a:t>Պետության կողմից բավականաչ անկախ հակակոռուպցիոն մարմնի չստեղծումը խախտում է մի շարք մարդու իրավունքներ, ինչպես օրինակ հավասարության, մարդկային արժանապատվության, վարչական արդարադատության իրավունքը, սոցիալ-տնտեսական իրավունքները ընդհուպ կրթության, առողջապահության և կացարանի իրավունքը:</a:t>
            </a:r>
            <a:endParaRPr lang="ru-RU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Հակակոռուպցիոն մարմին ունենալը որպես ՄԻՊ համակարգի տարր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68552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3500" dirty="0" smtClean="0"/>
              <a:t>ՄԱԿ-ի կոռուպցիայի դեմ կոնվենցիա հոդ. </a:t>
            </a:r>
            <a:r>
              <a:rPr lang="en-US" sz="3500" dirty="0" smtClean="0"/>
              <a:t>6, 36</a:t>
            </a:r>
            <a:endParaRPr lang="ru-RU" sz="3500" dirty="0" smtClean="0"/>
          </a:p>
          <a:p>
            <a:pPr algn="just"/>
            <a:r>
              <a:rPr lang="ru-RU" sz="3500" dirty="0" smtClean="0"/>
              <a:t>ԵԽ «Կոռուպցիայի մասին» քրեական իրավունքի կոնվենցիա հոդ. </a:t>
            </a:r>
            <a:r>
              <a:rPr lang="en-US" sz="3500" dirty="0" smtClean="0"/>
              <a:t>20</a:t>
            </a:r>
          </a:p>
          <a:p>
            <a:pPr algn="just"/>
            <a:r>
              <a:rPr lang="en-US" sz="3500" b="1" dirty="0" smtClean="0"/>
              <a:t>ՄԱԿ-</a:t>
            </a:r>
            <a:r>
              <a:rPr lang="en-US" sz="3500" b="1" dirty="0" err="1" smtClean="0"/>
              <a:t>կոռուպցիայի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դեմ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կոնվենցիա</a:t>
            </a:r>
            <a:endParaRPr lang="en-US" sz="3500" b="1" dirty="0" smtClean="0"/>
          </a:p>
          <a:p>
            <a:pPr algn="just"/>
            <a:r>
              <a:rPr lang="hy-AM" sz="3500" b="1" dirty="0" smtClean="0"/>
              <a:t>Հոդված 6.Կանխարգելիչ հակակոռուպցիոն մարմին կամ մարմիններ</a:t>
            </a:r>
            <a:endParaRPr lang="hy-AM" sz="3500" dirty="0" smtClean="0"/>
          </a:p>
          <a:p>
            <a:pPr algn="just"/>
            <a:r>
              <a:rPr lang="hy-AM" sz="3500" dirty="0" smtClean="0"/>
              <a:t> </a:t>
            </a:r>
          </a:p>
          <a:p>
            <a:pPr algn="just"/>
            <a:r>
              <a:rPr lang="hy-AM" sz="3500" dirty="0" smtClean="0"/>
              <a:t>1. Յուրաքանչյուր Մասնակից պետություն, իր իրավական համակարգի հիմնարար սկզբունքներին համապատասխան, պետք է ապահովի մարմնի կամ, անհրաժեշտության դեպքում, մարմինների առկայությունը, որոնք իրականացնում են կոռուպցիայի կանխարգելում այնպիսի միջոցների օգնությամբ, ինչպիսիք են.</a:t>
            </a:r>
          </a:p>
          <a:p>
            <a:pPr algn="just"/>
            <a:r>
              <a:rPr lang="hy-AM" sz="3500" dirty="0" smtClean="0"/>
              <a:t>ա) սույն Կոնվենցիայի 5-րդ հոդվածում նշված քաղաքականության իրականացումը և, համապատասխան դեպքերում, այդպիսի քաղաքականություն իրականացման հսկողությունը և համակարգումը.</a:t>
            </a:r>
          </a:p>
          <a:p>
            <a:pPr algn="just"/>
            <a:r>
              <a:rPr lang="hy-AM" sz="3500" dirty="0" smtClean="0"/>
              <a:t>բ) կոռուպցիայի կանխարգելման հարցերով գիտելիքներն ընդլայնելը և տարածելը:</a:t>
            </a:r>
          </a:p>
          <a:p>
            <a:pPr algn="just"/>
            <a:r>
              <a:rPr lang="hy-AM" sz="3500" dirty="0" smtClean="0"/>
              <a:t>2. Յուրաքանչյուր Մասնակից պետություն, իր իրավական համակարգի հիմնարար սկզբունքներին համապատասխան, սույն հոդվածի 1-ին կետում նշված մարմնին կամ մարմիններին պետք է ապահովի անհրաժեշտ ինքնուրույնությամբ, որպեսզի մարմինը կամ մարմինները կարողանան իրականացնել իրենց գործառույթներն արդյունավետ և անհարկի ազդեցությունից ազատված: Կտրամադրվեն անհրաժեշտ նյութական պաշարներ և մասնագիտացված անձնակազմ, ինչպես նաև անձնակազմի այնպիսի դասընթացներ, որոնք կարող են պահանջվել նրանց գործառույթների իրականացման համար:</a:t>
            </a:r>
          </a:p>
          <a:p>
            <a:pPr algn="just"/>
            <a:r>
              <a:rPr lang="hy-AM" sz="3500" dirty="0" smtClean="0"/>
              <a:t>3. Յուրաքանչյուր Մասնակից պետություն պետք է Միավորված ազգերի կազմակերպության Գլխավոր քարտուղարին հայտնի այն մարմնի կամ մարմինների անվանումները և հասցեները, որոնք կարող են աջակցել մյուս Մասնակից պետություններին կոռուպցիայի կանխարգելման ուղղությամբ որոշակի միջոցների մշակման և իրականացման գործում։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/>
              <a:t>Հակակոռուպցիոն մարմին ունենալը, որպես միջազգային պարտավորություն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ՄԱԿ-ի </a:t>
            </a:r>
            <a:r>
              <a:rPr lang="en-US" dirty="0" err="1" smtClean="0"/>
              <a:t>կոռուպցիայի</a:t>
            </a:r>
            <a:r>
              <a:rPr lang="en-US" dirty="0" smtClean="0"/>
              <a:t> </a:t>
            </a:r>
            <a:r>
              <a:rPr lang="en-US" dirty="0" err="1" smtClean="0"/>
              <a:t>դեմ</a:t>
            </a:r>
            <a:r>
              <a:rPr lang="en-US" dirty="0" smtClean="0"/>
              <a:t> </a:t>
            </a:r>
            <a:r>
              <a:rPr lang="en-US" dirty="0" err="1" smtClean="0"/>
              <a:t>կոնվենցիա</a:t>
            </a:r>
            <a:endParaRPr lang="en-US" dirty="0" smtClean="0"/>
          </a:p>
          <a:p>
            <a:pPr algn="just"/>
            <a:r>
              <a:rPr lang="hy-AM" b="1" dirty="0" smtClean="0"/>
              <a:t>Հոդված 36.Մասնագիտացած մարմինները</a:t>
            </a:r>
            <a:endParaRPr lang="hy-AM" dirty="0" smtClean="0"/>
          </a:p>
          <a:p>
            <a:pPr algn="just">
              <a:buNone/>
            </a:pPr>
            <a:endParaRPr lang="hy-AM" dirty="0" smtClean="0"/>
          </a:p>
          <a:p>
            <a:pPr algn="just"/>
            <a:r>
              <a:rPr lang="hy-AM" dirty="0" smtClean="0"/>
              <a:t>Յուրաքանչյուր Մասնակից պետություն, իր իրավական համակարգի հիմնարար սկզբունքներին համապատասխան, պետք է ապահովի այնպիսի մարմնի կամ մարմինների կամ անձանց առկայությունը, որոնք մասնագիտացած ենկոռուպցիայի դեմ պայքարում` իրավապահ միջոցների օգնությամբ: Մասնակից պետության իրավական համակարգի հիմնարար սկզբունքներին համապատասխան` այդպիսի մարմնին կամ մարմիններին կամ անձանց պետք է անհրաժեշտ անկախություն ապահովվի, որպեսզի նրանք կարողանան կատարել իրենց գործառույթները առանց որևէ անհարկի ազդեցության։ Այդպիսի անձինք կամ այդպիսի մարմնի կամ մարմինների աշխատակիցները իրենց խնդիրների կատարման համար պետք է օժտված լինեն պատշաճ որակավորմամբ և պաշարներով: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/>
              <a:t>Հակակոռուպցիոն մարմին ունենալը, որպես միջազգային պարտավորություն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ԵԽ </a:t>
            </a:r>
            <a:r>
              <a:rPr lang="ru-RU" dirty="0" smtClean="0"/>
              <a:t>«</a:t>
            </a:r>
            <a:r>
              <a:rPr lang="en-US" dirty="0" err="1" smtClean="0"/>
              <a:t>Կոռուպցիայի</a:t>
            </a:r>
            <a:r>
              <a:rPr lang="en-US" dirty="0" smtClean="0"/>
              <a:t> </a:t>
            </a:r>
            <a:r>
              <a:rPr lang="en-US" dirty="0" err="1" smtClean="0"/>
              <a:t>մասին</a:t>
            </a:r>
            <a:r>
              <a:rPr lang="ru-RU" dirty="0" smtClean="0"/>
              <a:t>» </a:t>
            </a:r>
            <a:r>
              <a:rPr lang="en-US" dirty="0" err="1" smtClean="0"/>
              <a:t>քրեական</a:t>
            </a:r>
            <a:r>
              <a:rPr lang="en-US" dirty="0" smtClean="0"/>
              <a:t> </a:t>
            </a:r>
            <a:r>
              <a:rPr lang="en-US" dirty="0" err="1" smtClean="0"/>
              <a:t>իրավունքի</a:t>
            </a:r>
            <a:r>
              <a:rPr lang="en-US" dirty="0" smtClean="0"/>
              <a:t> </a:t>
            </a:r>
            <a:r>
              <a:rPr lang="en-US" dirty="0" err="1" smtClean="0"/>
              <a:t>կոնվենցիա</a:t>
            </a:r>
            <a:endParaRPr lang="en-US" dirty="0" smtClean="0"/>
          </a:p>
          <a:p>
            <a:r>
              <a:rPr lang="hy-AM" b="1" dirty="0" smtClean="0"/>
              <a:t>Հոդված 20.Մասնագիտացած մարմիններ</a:t>
            </a:r>
            <a:endParaRPr lang="hy-AM" dirty="0" smtClean="0"/>
          </a:p>
          <a:p>
            <a:r>
              <a:rPr lang="hy-AM" dirty="0" smtClean="0"/>
              <a:t> </a:t>
            </a:r>
          </a:p>
          <a:p>
            <a:pPr algn="just"/>
            <a:r>
              <a:rPr lang="hy-AM" dirty="0" smtClean="0"/>
              <a:t>Յուրաքանչյուր Կողմ պետք է ընդունի այնպիսի օրենսդրական և այլ միջոցներ, որոնք անհրաժեշտ են` ապահովելու համար, որ անձինք կամ կազմակերպությունները մասնագիտանան կաշառակերության դեմ պայքարում: Նրանք պետք է ունենան անհրաժեշտ անկախություն, այդ Կողմի իրավական համակարգի հիմնական սկզբունքներին համապատասխան, որպեսզի հնարավորություն ունենան իրենց գործունեությունն իրականացնել արդյունավետորեն և առանց որևէ անհիմն ճնշման: Կողմը պետք է ապահովի, որ նման կազմակերպությունների աշխատակազմերը իրենց գործունեության համար ունենան բավարար պատրաստվածություն և ֆինանսական միջոցներ:</a:t>
            </a:r>
          </a:p>
          <a:p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Հակակոռուպցիոն մարմին ունենալը, որպես միջազգային պարտավորություն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Հակակոռուպցիոն</a:t>
            </a:r>
            <a:r>
              <a:rPr lang="en-US" dirty="0" smtClean="0"/>
              <a:t> </a:t>
            </a:r>
            <a:r>
              <a:rPr lang="en-US" dirty="0" err="1" smtClean="0"/>
              <a:t>մարմինների</a:t>
            </a:r>
            <a:r>
              <a:rPr lang="en-US" dirty="0" smtClean="0"/>
              <a:t> </a:t>
            </a:r>
            <a:r>
              <a:rPr lang="en-US" dirty="0" err="1" smtClean="0"/>
              <a:t>վերաբերյալ</a:t>
            </a:r>
            <a:r>
              <a:rPr lang="en-US" dirty="0" smtClean="0"/>
              <a:t> </a:t>
            </a:r>
            <a:r>
              <a:rPr lang="en-US" dirty="0" err="1" smtClean="0"/>
              <a:t>սկզբունքների</a:t>
            </a:r>
            <a:r>
              <a:rPr lang="en-US" dirty="0" smtClean="0"/>
              <a:t> </a:t>
            </a:r>
            <a:r>
              <a:rPr lang="en-US" dirty="0" err="1" smtClean="0"/>
              <a:t>Ջակարտայի</a:t>
            </a:r>
            <a:r>
              <a:rPr lang="en-US" dirty="0" smtClean="0"/>
              <a:t> </a:t>
            </a:r>
            <a:r>
              <a:rPr lang="en-US" dirty="0" err="1" smtClean="0"/>
              <a:t>հայտարարություն</a:t>
            </a:r>
            <a:r>
              <a:rPr lang="en-US" dirty="0" smtClean="0"/>
              <a:t>. 26-27 </a:t>
            </a:r>
            <a:r>
              <a:rPr lang="ru-RU" dirty="0" smtClean="0"/>
              <a:t>Նոյեմբեր, </a:t>
            </a:r>
            <a:r>
              <a:rPr lang="en-US" dirty="0" smtClean="0"/>
              <a:t>2012</a:t>
            </a:r>
            <a:r>
              <a:rPr lang="ru-RU" dirty="0" smtClean="0"/>
              <a:t>թ.</a:t>
            </a:r>
            <a:endParaRPr lang="en-US" dirty="0" smtClean="0"/>
          </a:p>
          <a:p>
            <a:pPr algn="just"/>
            <a:r>
              <a:rPr lang="en-US" dirty="0" err="1" smtClean="0"/>
              <a:t>Մանդատ</a:t>
            </a:r>
            <a:r>
              <a:rPr lang="en-US" dirty="0" smtClean="0"/>
              <a:t>; </a:t>
            </a:r>
            <a:r>
              <a:rPr lang="en-US" dirty="0" err="1" smtClean="0"/>
              <a:t>Համագործակցություն</a:t>
            </a:r>
            <a:r>
              <a:rPr lang="en-US" dirty="0" smtClean="0"/>
              <a:t>; </a:t>
            </a:r>
            <a:r>
              <a:rPr lang="en-US" dirty="0" err="1" smtClean="0"/>
              <a:t>Անընդհատականություն</a:t>
            </a:r>
            <a:r>
              <a:rPr lang="en-US" dirty="0" smtClean="0"/>
              <a:t>; </a:t>
            </a:r>
            <a:r>
              <a:rPr lang="en-US" dirty="0" err="1" smtClean="0"/>
              <a:t>Նշանակում</a:t>
            </a:r>
            <a:r>
              <a:rPr lang="en-US" dirty="0" smtClean="0"/>
              <a:t>; </a:t>
            </a:r>
            <a:r>
              <a:rPr lang="en-US" dirty="0" err="1" smtClean="0"/>
              <a:t>Շարունակականություն</a:t>
            </a:r>
            <a:r>
              <a:rPr lang="en-US" dirty="0" smtClean="0"/>
              <a:t>; </a:t>
            </a:r>
            <a:r>
              <a:rPr lang="en-US" dirty="0" err="1" smtClean="0"/>
              <a:t>Ազատում</a:t>
            </a:r>
            <a:r>
              <a:rPr lang="en-US" dirty="0" smtClean="0"/>
              <a:t>; </a:t>
            </a:r>
            <a:r>
              <a:rPr lang="en-US" dirty="0" err="1" smtClean="0"/>
              <a:t>Էթիկ</a:t>
            </a:r>
            <a:r>
              <a:rPr lang="en-US" dirty="0" smtClean="0"/>
              <a:t> </a:t>
            </a:r>
            <a:r>
              <a:rPr lang="en-US" dirty="0" err="1" smtClean="0"/>
              <a:t>վարք</a:t>
            </a:r>
            <a:r>
              <a:rPr lang="en-US" dirty="0" smtClean="0"/>
              <a:t>; </a:t>
            </a:r>
            <a:r>
              <a:rPr lang="en-US" dirty="0" err="1" smtClean="0"/>
              <a:t>Անձեռնմխելիություն</a:t>
            </a:r>
            <a:r>
              <a:rPr lang="en-US" dirty="0" smtClean="0"/>
              <a:t>; </a:t>
            </a:r>
            <a:r>
              <a:rPr lang="en-US" dirty="0" err="1" smtClean="0"/>
              <a:t>Վարձատրություն</a:t>
            </a:r>
            <a:r>
              <a:rPr lang="en-US" dirty="0" smtClean="0"/>
              <a:t>; </a:t>
            </a:r>
            <a:r>
              <a:rPr lang="en-US" dirty="0" err="1" smtClean="0"/>
              <a:t>Մարդկային</a:t>
            </a:r>
            <a:r>
              <a:rPr lang="en-US" dirty="0" smtClean="0"/>
              <a:t> </a:t>
            </a:r>
            <a:r>
              <a:rPr lang="en-US" dirty="0" err="1" smtClean="0"/>
              <a:t>ռեսուրսների</a:t>
            </a:r>
            <a:r>
              <a:rPr lang="en-US" dirty="0" smtClean="0"/>
              <a:t> </a:t>
            </a:r>
            <a:r>
              <a:rPr lang="en-US" dirty="0" err="1" smtClean="0"/>
              <a:t>հանդեպ</a:t>
            </a:r>
            <a:r>
              <a:rPr lang="en-US" dirty="0" smtClean="0"/>
              <a:t> </a:t>
            </a:r>
            <a:r>
              <a:rPr lang="en-US" dirty="0" err="1" smtClean="0"/>
              <a:t>իրավասություն</a:t>
            </a:r>
            <a:r>
              <a:rPr lang="en-US" dirty="0" smtClean="0"/>
              <a:t>; </a:t>
            </a:r>
            <a:r>
              <a:rPr lang="en-US" dirty="0" err="1" smtClean="0"/>
              <a:t>Պատշաճ</a:t>
            </a:r>
            <a:r>
              <a:rPr lang="en-US" dirty="0" smtClean="0"/>
              <a:t> և </a:t>
            </a:r>
            <a:r>
              <a:rPr lang="en-US" dirty="0" err="1" smtClean="0"/>
              <a:t>հուսալի</a:t>
            </a:r>
            <a:r>
              <a:rPr lang="en-US" dirty="0" smtClean="0"/>
              <a:t> </a:t>
            </a:r>
            <a:r>
              <a:rPr lang="en-US" dirty="0" err="1" smtClean="0"/>
              <a:t>ռեսուրսներ</a:t>
            </a:r>
            <a:r>
              <a:rPr lang="en-US" dirty="0" smtClean="0"/>
              <a:t>; </a:t>
            </a:r>
            <a:r>
              <a:rPr lang="en-US" dirty="0" err="1" smtClean="0"/>
              <a:t>Ֆինանսական</a:t>
            </a:r>
            <a:r>
              <a:rPr lang="en-US" dirty="0" smtClean="0"/>
              <a:t> </a:t>
            </a:r>
            <a:r>
              <a:rPr lang="en-US" dirty="0" err="1" smtClean="0"/>
              <a:t>ինքնավարություն</a:t>
            </a:r>
            <a:r>
              <a:rPr lang="en-US" dirty="0" smtClean="0"/>
              <a:t>; </a:t>
            </a:r>
            <a:r>
              <a:rPr lang="en-US" dirty="0" err="1" smtClean="0"/>
              <a:t>Ներքին</a:t>
            </a:r>
            <a:r>
              <a:rPr lang="en-US" dirty="0" smtClean="0"/>
              <a:t> և </a:t>
            </a:r>
            <a:r>
              <a:rPr lang="en-US" dirty="0" err="1" smtClean="0"/>
              <a:t>արտաքին</a:t>
            </a:r>
            <a:r>
              <a:rPr lang="en-US" dirty="0" smtClean="0"/>
              <a:t> </a:t>
            </a:r>
            <a:r>
              <a:rPr lang="en-US" dirty="0" err="1" smtClean="0"/>
              <a:t>հաշվետվողականություն</a:t>
            </a:r>
            <a:r>
              <a:rPr lang="en-US" dirty="0" smtClean="0"/>
              <a:t>;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զեկոցում</a:t>
            </a:r>
            <a:r>
              <a:rPr lang="en-US" dirty="0" smtClean="0"/>
              <a:t>; </a:t>
            </a:r>
            <a:r>
              <a:rPr lang="en-US" dirty="0" err="1" smtClean="0"/>
              <a:t>Հանրային</a:t>
            </a:r>
            <a:r>
              <a:rPr lang="en-US" dirty="0" smtClean="0"/>
              <a:t> </a:t>
            </a:r>
            <a:r>
              <a:rPr lang="en-US" dirty="0" err="1" smtClean="0"/>
              <a:t>կապեր</a:t>
            </a:r>
            <a:r>
              <a:rPr lang="en-US" dirty="0" smtClean="0"/>
              <a:t> և </a:t>
            </a:r>
            <a:r>
              <a:rPr lang="en-US" dirty="0" err="1" smtClean="0"/>
              <a:t>ներառելիություն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Soft Law</a:t>
            </a:r>
            <a:r>
              <a:rPr lang="en-US" dirty="0" smtClean="0"/>
              <a:t> </a:t>
            </a:r>
            <a:r>
              <a:rPr lang="en-US" dirty="0" err="1" smtClean="0"/>
              <a:t>միջ</a:t>
            </a:r>
            <a:r>
              <a:rPr lang="en-US" dirty="0" smtClean="0"/>
              <a:t>. </a:t>
            </a:r>
            <a:r>
              <a:rPr lang="en-US" dirty="0" err="1" smtClean="0"/>
              <a:t>իր</a:t>
            </a:r>
            <a:r>
              <a:rPr lang="en-US" dirty="0" smtClean="0"/>
              <a:t>. </a:t>
            </a:r>
            <a:r>
              <a:rPr lang="en-US" dirty="0" err="1" smtClean="0"/>
              <a:t>գործիքներ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EPAC/EACN-</a:t>
            </a:r>
            <a:r>
              <a:rPr lang="ru-RU" dirty="0" smtClean="0"/>
              <a:t>Հակակոռուպցիոն մարմնի ստանդարտներ</a:t>
            </a:r>
            <a:r>
              <a:rPr lang="en-US" dirty="0" smtClean="0"/>
              <a:t>. </a:t>
            </a:r>
            <a:r>
              <a:rPr lang="en-US" dirty="0" err="1" smtClean="0"/>
              <a:t>Նոյեմբեր</a:t>
            </a:r>
            <a:r>
              <a:rPr lang="en-US" dirty="0" smtClean="0"/>
              <a:t>, </a:t>
            </a:r>
            <a:r>
              <a:rPr lang="ru-RU" dirty="0" smtClean="0"/>
              <a:t>2011</a:t>
            </a:r>
            <a:r>
              <a:rPr lang="en-US" dirty="0" smtClean="0"/>
              <a:t>թ.</a:t>
            </a:r>
            <a:endParaRPr lang="ru-RU" dirty="0" smtClean="0"/>
          </a:p>
          <a:p>
            <a:pPr algn="just"/>
            <a:r>
              <a:rPr lang="ru-RU" dirty="0" smtClean="0"/>
              <a:t>Օրենքի իշխանություն; Անկախություն; Հաշվետվողականություն; Օրինավորություն և անկողմնակալություն; Հասանելիություն; Թափանցիկություն և գաղտնապահություն; Ռեսուրսներ; Կարիերա և վերապատրաստումներ; Համագործակցություն; Կոռուպցիան կանխարգելելու և դրա դեմ պայքարելու հոլիստիկ մոտեցում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Soft law </a:t>
            </a:r>
            <a:r>
              <a:rPr lang="en-US" dirty="0" err="1" smtClean="0"/>
              <a:t>միջազգային</a:t>
            </a:r>
            <a:r>
              <a:rPr lang="en-US" dirty="0" smtClean="0"/>
              <a:t> </a:t>
            </a:r>
            <a:r>
              <a:rPr lang="en-US" dirty="0" err="1" smtClean="0"/>
              <a:t>իր</a:t>
            </a:r>
            <a:r>
              <a:rPr lang="en-US" dirty="0" smtClean="0"/>
              <a:t>. </a:t>
            </a:r>
            <a:r>
              <a:rPr lang="en-US" dirty="0" err="1" smtClean="0"/>
              <a:t>գործիքներ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Կոռուպցիայի դեմ պայքարի 20 </a:t>
            </a:r>
            <a:r>
              <a:rPr lang="en-US" dirty="0" err="1" smtClean="0"/>
              <a:t>ղեկավար</a:t>
            </a:r>
            <a:r>
              <a:rPr lang="en-US" dirty="0" smtClean="0"/>
              <a:t> </a:t>
            </a:r>
            <a:r>
              <a:rPr lang="en-US" dirty="0" err="1" smtClean="0"/>
              <a:t>սկզբունքներ</a:t>
            </a:r>
            <a:r>
              <a:rPr lang="en-US" dirty="0" smtClean="0"/>
              <a:t>. ԵԽ </a:t>
            </a:r>
            <a:r>
              <a:rPr lang="en-US" dirty="0" err="1" smtClean="0"/>
              <a:t>Հանձնարարական</a:t>
            </a:r>
            <a:r>
              <a:rPr lang="en-US" dirty="0" smtClean="0"/>
              <a:t> </a:t>
            </a:r>
            <a:r>
              <a:rPr lang="ru-RU" dirty="0" smtClean="0"/>
              <a:t>97 (24)-</a:t>
            </a:r>
            <a:r>
              <a:rPr lang="en-US" dirty="0" err="1" smtClean="0"/>
              <a:t>Նախարարների</a:t>
            </a:r>
            <a:r>
              <a:rPr lang="en-US" dirty="0" smtClean="0"/>
              <a:t> </a:t>
            </a:r>
            <a:r>
              <a:rPr lang="en-US" dirty="0" err="1" smtClean="0"/>
              <a:t>կոմիտե</a:t>
            </a:r>
            <a:r>
              <a:rPr lang="en-US" dirty="0" smtClean="0"/>
              <a:t>, </a:t>
            </a:r>
            <a:r>
              <a:rPr lang="ru-RU" dirty="0" smtClean="0"/>
              <a:t>1997</a:t>
            </a:r>
            <a:r>
              <a:rPr lang="en-US" dirty="0" smtClean="0"/>
              <a:t>թ. </a:t>
            </a:r>
            <a:r>
              <a:rPr lang="hy-AM" dirty="0" smtClean="0"/>
              <a:t>Ն</a:t>
            </a:r>
            <a:r>
              <a:rPr lang="en-US" dirty="0" err="1" smtClean="0"/>
              <a:t>ոյեմբերի</a:t>
            </a:r>
            <a:r>
              <a:rPr lang="en-US" dirty="0" smtClean="0"/>
              <a:t> </a:t>
            </a:r>
            <a:r>
              <a:rPr lang="ru-RU" dirty="0" smtClean="0"/>
              <a:t>6</a:t>
            </a:r>
          </a:p>
          <a:p>
            <a:pPr algn="just"/>
            <a:r>
              <a:rPr lang="ru-RU" dirty="0" smtClean="0"/>
              <a:t>Սկզբունքներ </a:t>
            </a:r>
            <a:r>
              <a:rPr lang="en-US" dirty="0" smtClean="0"/>
              <a:t>3 </a:t>
            </a:r>
            <a:r>
              <a:rPr lang="ru-RU" dirty="0" smtClean="0"/>
              <a:t>եվ </a:t>
            </a:r>
            <a:r>
              <a:rPr lang="en-US" dirty="0" smtClean="0"/>
              <a:t>7-</a:t>
            </a:r>
            <a:r>
              <a:rPr lang="ru-RU" dirty="0" smtClean="0"/>
              <a:t>Անկախություն, ինքնավարություն, անպատշաճ ազդեցությունից զերծ, արդյունավետ միջոցների ապացույցների ձեռքբերման համար, աջակիցների պաշտպանություն, քննության գաղտնապահություն, մասնագիտացում, համապատասխան միջոցների տրամադրում և վերապատրաստումներ</a:t>
            </a:r>
            <a:endParaRPr lang="ru-R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Soft law </a:t>
            </a:r>
            <a:r>
              <a:rPr lang="en-US" dirty="0" err="1" smtClean="0"/>
              <a:t>միջազգային</a:t>
            </a:r>
            <a:r>
              <a:rPr lang="en-US" dirty="0" smtClean="0"/>
              <a:t> </a:t>
            </a:r>
            <a:r>
              <a:rPr lang="en-US" dirty="0" err="1" smtClean="0"/>
              <a:t>իր</a:t>
            </a:r>
            <a:r>
              <a:rPr lang="en-US" dirty="0" smtClean="0"/>
              <a:t>. </a:t>
            </a:r>
            <a:r>
              <a:rPr lang="en-US" dirty="0" err="1" smtClean="0"/>
              <a:t>գործիքներ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411</TotalTime>
  <Words>1408</Words>
  <Application>Microsoft Office PowerPoint</Application>
  <PresentationFormat>On-screen Show (4:3)</PresentationFormat>
  <Paragraphs>105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Lucida Sans Unicode</vt:lpstr>
      <vt:lpstr>Verdana</vt:lpstr>
      <vt:lpstr>Wingdings 2</vt:lpstr>
      <vt:lpstr>Wingdings 3</vt:lpstr>
      <vt:lpstr>Concourse</vt:lpstr>
      <vt:lpstr>Հակակոռուպցիոն մասնագիտացված մարմինների մոդելները</vt:lpstr>
      <vt:lpstr>Բովանդակություն</vt:lpstr>
      <vt:lpstr>Հակակոռուպցիոն մարմին ունենալը որպես ՄԻՊ համակարգի տարր</vt:lpstr>
      <vt:lpstr>Հակակոռուպցիոն մարմին ունենալը, որպես միջազգային պարտավորություն</vt:lpstr>
      <vt:lpstr>Հակակոռուպցիոն մարմին ունենալը, որպես միջազգային պարտավորություն</vt:lpstr>
      <vt:lpstr>Հակակոռուպցիոն մարմին ունենալը, որպես միջազգային պարտավորություն</vt:lpstr>
      <vt:lpstr>Soft Law միջ. իր. գործիքներ</vt:lpstr>
      <vt:lpstr>Soft law միջազգային իր. գործիքներ</vt:lpstr>
      <vt:lpstr>Soft law միջազգային իր. գործիքներ</vt:lpstr>
      <vt:lpstr>Հակակոռուպցիոն մարմինների դասակարգումը</vt:lpstr>
      <vt:lpstr>Հակակոռուպցիոն մարմինների դասակարգումը</vt:lpstr>
      <vt:lpstr>Բազմաֆունկցիոնալ մոդել</vt:lpstr>
      <vt:lpstr>Բոտսվանա ԿՏՀԴ</vt:lpstr>
      <vt:lpstr>Իրավապահ մարմնի մոդել </vt:lpstr>
      <vt:lpstr>Նորվեգիա Økokrim</vt:lpstr>
      <vt:lpstr>Նորվեգիա  Økokrim</vt:lpstr>
      <vt:lpstr>Կանխարգելիչ մոդել</vt:lpstr>
      <vt:lpstr>Սլովենիա ԿԿՀ</vt:lpstr>
      <vt:lpstr>Սլովենիա ԿԿՀ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Հակակոռուպցիոն մասնագիտացված մարմինների մոդելները</dc:title>
  <dc:creator>USER</dc:creator>
  <cp:lastModifiedBy>Khachik Haroutyunyan</cp:lastModifiedBy>
  <cp:revision>43</cp:revision>
  <dcterms:created xsi:type="dcterms:W3CDTF">2013-12-14T13:00:25Z</dcterms:created>
  <dcterms:modified xsi:type="dcterms:W3CDTF">2013-12-16T13:14:26Z</dcterms:modified>
</cp:coreProperties>
</file>