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6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uneh.Hayrapetyan" initials="N" lastIdx="2" clrIdx="0">
    <p:extLst>
      <p:ext uri="{19B8F6BF-5375-455C-9EA6-DF929625EA0E}">
        <p15:presenceInfo xmlns:p15="http://schemas.microsoft.com/office/powerpoint/2012/main" userId="S-1-5-21-1122058089-526457399-219882966-11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3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894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33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771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094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12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544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22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9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6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676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B589-FD4B-7E46-869A-CBADC5FC564E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568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0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3450" y="2089930"/>
            <a:ext cx="9734550" cy="2128951"/>
          </a:xfrm>
        </p:spPr>
        <p:txBody>
          <a:bodyPr>
            <a:noAutofit/>
          </a:bodyPr>
          <a:lstStyle/>
          <a:p>
            <a:pPr algn="r"/>
            <a:r>
              <a:rPr lang="ru-RU" sz="36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Պետության կողմից երաշխավորված անվճար </a:t>
            </a:r>
            <a:r>
              <a:rPr lang="en-US" sz="36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և </a:t>
            </a:r>
            <a:r>
              <a:rPr lang="ru-RU" sz="36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արտոնյալ պայմաններով բուժօգնության ոլորտում կոռուպցիոն ռիսկերի գնահատում</a:t>
            </a:r>
            <a:endParaRPr lang="hy-AM" sz="3600" noProof="1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9605"/>
            <a:ext cx="9144000" cy="1028307"/>
          </a:xfrm>
        </p:spPr>
        <p:txBody>
          <a:bodyPr/>
          <a:lstStyle/>
          <a:p>
            <a:pPr algn="r"/>
            <a:r>
              <a:rPr lang="hy-AM" dirty="0">
                <a:latin typeface="Arian AMU" panose="01000000000000000000" pitchFamily="2" charset="0"/>
                <a:cs typeface="Arian AMU" panose="01000000000000000000" pitchFamily="2" charset="0"/>
              </a:rPr>
              <a:t>Տարածքային զարգացման և</a:t>
            </a:r>
            <a:r>
              <a:rPr lang="en-US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dirty="0">
                <a:latin typeface="Arian AMU" panose="01000000000000000000" pitchFamily="2" charset="0"/>
                <a:cs typeface="Arian AMU" panose="01000000000000000000" pitchFamily="2" charset="0"/>
              </a:rPr>
              <a:t>հետազոտությունների կենտրոն</a:t>
            </a:r>
            <a:endParaRPr lang="en-US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algn="r"/>
            <a:r>
              <a:rPr lang="hy-AM" noProof="1">
                <a:latin typeface="Arian AMU" panose="01000000000000000000" pitchFamily="2" charset="0"/>
                <a:cs typeface="Times New Roman" panose="02020603050405020304" pitchFamily="18" charset="0"/>
              </a:rPr>
              <a:t>հասարակական կազմակերպություն</a:t>
            </a:r>
            <a:endParaRPr lang="hy-AM" noProof="1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695" y="32221"/>
            <a:ext cx="9037674" cy="1057922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1676400" y="5948636"/>
            <a:ext cx="9144000" cy="504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y-AM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հունիս </a:t>
            </a:r>
            <a:r>
              <a:rPr lang="en-US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2015 – </a:t>
            </a:r>
            <a:r>
              <a:rPr lang="hy-AM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սեպտեմբեր </a:t>
            </a:r>
            <a:r>
              <a:rPr lang="en-US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2016</a:t>
            </a: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4147" y="174832"/>
            <a:ext cx="876808" cy="839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1328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Ծրագրի նկարագրություն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9694" y="2212506"/>
            <a:ext cx="8404305" cy="4923790"/>
          </a:xfrm>
        </p:spPr>
        <p:txBody>
          <a:bodyPr>
            <a:noAutofit/>
          </a:bodyPr>
          <a:lstStyle/>
          <a:p>
            <a:pPr marL="285750" indent="-28575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Երևանում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, Լոռու ու Գեղարքունիքի մարզերում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ընդհանուր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թվով 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10 բժշկական կազմակերպություն</a:t>
            </a:r>
          </a:p>
          <a:p>
            <a:pPr marL="285750" indent="-28575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70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հ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արցազրույցներ և 20 ֆոկուս խմբային քննարկումներ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           -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դուրս գրված հիվանդների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           - բժիշկներ և բուժքույրերի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           - բժշկական կազմակերպությունների տնօրենների 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           - պետական կառավարման մ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արմիններ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 ներկայացուցիչների հետ </a:t>
            </a:r>
          </a:p>
          <a:p>
            <a:pPr marL="285750" indent="-28575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ոլորտը կարգավորող իրավական ակտերի,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ոլորտին վերաբերող վիճակագրական տվյալների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այլ 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հետազոտություն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ների ուսումնասիրություն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695" y="32221"/>
            <a:ext cx="9037674" cy="1057922"/>
          </a:xfrm>
          <a:prstGeom prst="rect">
            <a:avLst/>
          </a:prstGeom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4147" y="174832"/>
            <a:ext cx="876808" cy="839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 descr="C:\Users\Irina1\Desktop\13419056_1062956660450782_7785222698878248331_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1793" y="1664315"/>
            <a:ext cx="2631456" cy="3776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0580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Ծրագրի խնդիրներ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888" y="2488019"/>
            <a:ext cx="9594112" cy="3566496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Պ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ետպատվերով հիվանդանոցային բուժօգնության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կ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ոռուպցիոն ռիսկերի գնահատում</a:t>
            </a:r>
            <a:endParaRPr lang="hy-AM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հիմքերի՝ բժշկական և սոցիալական ցուցումների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հատկացվող բյուջետային միջոցների արդյունավետ օգտագործման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բուժօգնության տրամադրման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քաղաքացիների իրազեկման և բողոքարկման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բուժօգնության նկատմամբ վերահսկողության ոլորտներում</a:t>
            </a: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695" y="32221"/>
            <a:ext cx="9037674" cy="1057922"/>
          </a:xfrm>
          <a:prstGeom prst="rect">
            <a:avLst/>
          </a:prstGeom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4147" y="174832"/>
            <a:ext cx="876808" cy="839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2907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Հետազոտության բացահայտումներ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888" y="2289237"/>
            <a:ext cx="9594112" cy="4111564"/>
          </a:xfrm>
        </p:spPr>
        <p:txBody>
          <a:bodyPr>
            <a:noAutofit/>
          </a:bodyPr>
          <a:lstStyle/>
          <a:p>
            <a:pPr marL="285750" lvl="0" indent="-285750" algn="l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prstClr val="black"/>
                </a:solidFill>
                <a:latin typeface="Arial AMU" panose="020B0604020202020204" pitchFamily="34" charset="0"/>
              </a:rPr>
              <a:t>պետպատվերով բուժման ենթակա </a:t>
            </a:r>
            <a:r>
              <a:rPr lang="hy-AM" sz="1800" dirty="0">
                <a:solidFill>
                  <a:prstClr val="black"/>
                </a:solidFill>
                <a:latin typeface="Arial AMU" panose="020B0604020202020204" pitchFamily="34" charset="0"/>
              </a:rPr>
              <a:t>հիվանդություններ</a:t>
            </a:r>
            <a:r>
              <a:rPr lang="en-US" sz="1800" dirty="0">
                <a:solidFill>
                  <a:prstClr val="black"/>
                </a:solidFill>
                <a:latin typeface="Arial AMU" panose="020B0604020202020204" pitchFamily="34" charset="0"/>
              </a:rPr>
              <a:t>ի</a:t>
            </a:r>
            <a:r>
              <a:rPr lang="hy-AM" sz="1800" dirty="0">
                <a:solidFill>
                  <a:prstClr val="black"/>
                </a:solidFill>
                <a:latin typeface="Arial AMU" panose="020B0604020202020204" pitchFamily="34" charset="0"/>
              </a:rPr>
              <a:t> և վիճակներ</a:t>
            </a:r>
            <a:r>
              <a:rPr lang="en-US" sz="1800" dirty="0">
                <a:solidFill>
                  <a:prstClr val="black"/>
                </a:solidFill>
                <a:latin typeface="Arial AMU" panose="020B0604020202020204" pitchFamily="34" charset="0"/>
              </a:rPr>
              <a:t>ի որոշման չափանիշները բացակայում են </a:t>
            </a:r>
          </a:p>
          <a:p>
            <a:pPr marL="285750" lvl="0" indent="-285750" algn="l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prstClr val="black"/>
                </a:solidFill>
                <a:latin typeface="Arial AMU" panose="020B0604020202020204" pitchFamily="34" charset="0"/>
              </a:rPr>
              <a:t>պետպատվերով բուժօգնություն ստանալու իրավունք ունեցող ս</a:t>
            </a:r>
            <a:r>
              <a:rPr lang="hy-AM" sz="1800" dirty="0">
                <a:solidFill>
                  <a:prstClr val="black"/>
                </a:solidFill>
                <a:latin typeface="Arial AMU" panose="020B0604020202020204" pitchFamily="34" charset="0"/>
              </a:rPr>
              <a:t>ոցիալապես անապահով ու առանձին խմբերի ցանկում ներառված անձանց </a:t>
            </a:r>
            <a:r>
              <a:rPr lang="en-US" sz="1800" dirty="0">
                <a:solidFill>
                  <a:prstClr val="black"/>
                </a:solidFill>
                <a:latin typeface="Arial AMU" panose="020B0604020202020204" pitchFamily="34" charset="0"/>
              </a:rPr>
              <a:t>թիվը անհամեմատ մեծ է պետբյուջեից </a:t>
            </a:r>
            <a:r>
              <a:rPr lang="hy-AM" sz="1800" dirty="0">
                <a:solidFill>
                  <a:prstClr val="black"/>
                </a:solidFill>
                <a:latin typeface="Arial AMU" panose="020B0604020202020204" pitchFamily="34" charset="0"/>
              </a:rPr>
              <a:t> </a:t>
            </a:r>
            <a:r>
              <a:rPr lang="en-US" sz="1800" dirty="0">
                <a:solidFill>
                  <a:prstClr val="black"/>
                </a:solidFill>
                <a:latin typeface="Arial AMU" panose="020B0604020202020204" pitchFamily="34" charset="0"/>
              </a:rPr>
              <a:t>հատկացվող գումարների չափից</a:t>
            </a:r>
            <a:endParaRPr lang="hy-AM" sz="1800" dirty="0">
              <a:solidFill>
                <a:prstClr val="black"/>
              </a:solidFill>
              <a:latin typeface="Arial AMU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prstClr val="black"/>
                </a:solidFill>
                <a:latin typeface="Arial AMU" panose="020B0604020202020204" pitchFamily="34" charset="0"/>
              </a:rPr>
              <a:t>բուժհաստատություններում տեղի են ունենում հավելագրումներ պետբյուջեից լրացուցիչ գումարներ ստանալու նպատակով</a:t>
            </a:r>
          </a:p>
          <a:p>
            <a:pPr marL="285750" indent="-285750" algn="l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prstClr val="black"/>
                </a:solidFill>
                <a:latin typeface="Arial AMU" panose="020B0604020202020204" pitchFamily="34" charset="0"/>
              </a:rPr>
              <a:t>պետպատվերով բուժման դեպքում հիվանդասենյակով և դեղերով ապահովելը, աշխտորոշիչ հետազոտություններ իրականացնելը լիարժեք չի ապահովվում </a:t>
            </a:r>
            <a:endParaRPr lang="hy-AM" sz="1800" dirty="0">
              <a:solidFill>
                <a:prstClr val="black"/>
              </a:solidFill>
              <a:latin typeface="Arial AMU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sz="1400" dirty="0"/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695" y="32221"/>
            <a:ext cx="9037674" cy="1057922"/>
          </a:xfrm>
          <a:prstGeom prst="rect">
            <a:avLst/>
          </a:prstGeom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4147" y="174832"/>
            <a:ext cx="876808" cy="839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8988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Հետազոտության բացահայտումներ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888" y="2289237"/>
            <a:ext cx="9594112" cy="4111564"/>
          </a:xfrm>
        </p:spPr>
        <p:txBody>
          <a:bodyPr>
            <a:noAutofit/>
          </a:bodyPr>
          <a:lstStyle/>
          <a:p>
            <a:pPr marL="285750" indent="-285750" algn="l">
              <a:lnSpc>
                <a:spcPct val="150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hy-AM" sz="1800" dirty="0">
                <a:solidFill>
                  <a:prstClr val="black"/>
                </a:solidFill>
                <a:latin typeface="Arial AMU" panose="020B0604020202020204" pitchFamily="34" charset="0"/>
              </a:rPr>
              <a:t>ո</a:t>
            </a:r>
            <a:r>
              <a:rPr lang="en-US" sz="1800" dirty="0">
                <a:solidFill>
                  <a:prstClr val="black"/>
                </a:solidFill>
                <a:latin typeface="Arial AMU" panose="020B0604020202020204" pitchFamily="34" charset="0"/>
              </a:rPr>
              <a:t>ւղեգրման և հ</a:t>
            </a:r>
            <a:r>
              <a:rPr lang="hy-AM" sz="1800" dirty="0">
                <a:solidFill>
                  <a:prstClr val="black"/>
                </a:solidFill>
                <a:latin typeface="Arial AMU" panose="020B0604020202020204" pitchFamily="34" charset="0"/>
              </a:rPr>
              <a:t>երթագրման գործ</a:t>
            </a:r>
            <a:r>
              <a:rPr lang="en-US" sz="1800" dirty="0">
                <a:solidFill>
                  <a:prstClr val="black"/>
                </a:solidFill>
                <a:latin typeface="Arial AMU" panose="020B0604020202020204" pitchFamily="34" charset="0"/>
              </a:rPr>
              <a:t>ընթացները </a:t>
            </a:r>
            <a:r>
              <a:rPr lang="hy-AM" sz="1800" dirty="0">
                <a:solidFill>
                  <a:prstClr val="black"/>
                </a:solidFill>
                <a:latin typeface="Arial AMU" panose="020B0604020202020204" pitchFamily="34" charset="0"/>
              </a:rPr>
              <a:t>թափանցիկ չ</a:t>
            </a:r>
            <a:r>
              <a:rPr lang="en-US" sz="1800" dirty="0">
                <a:solidFill>
                  <a:prstClr val="black"/>
                </a:solidFill>
                <a:latin typeface="Arial AMU" panose="020B0604020202020204" pitchFamily="34" charset="0"/>
              </a:rPr>
              <a:t>են</a:t>
            </a:r>
          </a:p>
          <a:p>
            <a:pPr marL="285750" lvl="0" indent="-285750" algn="l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hy-AM" sz="1800" dirty="0">
                <a:solidFill>
                  <a:prstClr val="black"/>
                </a:solidFill>
                <a:latin typeface="Arial AMU" panose="020B0604020202020204" pitchFamily="34" charset="0"/>
              </a:rPr>
              <a:t>պ</a:t>
            </a:r>
            <a:r>
              <a:rPr lang="en-US" sz="1800" dirty="0">
                <a:solidFill>
                  <a:prstClr val="black"/>
                </a:solidFill>
                <a:latin typeface="Arial AMU" panose="020B0604020202020204" pitchFamily="34" charset="0"/>
              </a:rPr>
              <a:t>ետպատվերով տրմադրվող բուժօգնության ո</a:t>
            </a:r>
            <a:r>
              <a:rPr lang="hy-AM" sz="1800" dirty="0">
                <a:solidFill>
                  <a:prstClr val="black"/>
                </a:solidFill>
                <a:latin typeface="Arial AMU" panose="020B0604020202020204" pitchFamily="34" charset="0"/>
              </a:rPr>
              <a:t>րակի նկատմամբ վերահսկողությունն անբավարար է</a:t>
            </a:r>
            <a:endParaRPr lang="en-US" sz="1800" dirty="0">
              <a:solidFill>
                <a:prstClr val="black"/>
              </a:solidFill>
              <a:latin typeface="Arial AMU" panose="020B0604020202020204" pitchFamily="34" charset="0"/>
            </a:endParaRPr>
          </a:p>
          <a:p>
            <a:pPr marL="285750" lvl="0" indent="-285750" algn="l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hy-AM" sz="1800" dirty="0">
                <a:solidFill>
                  <a:prstClr val="black"/>
                </a:solidFill>
                <a:latin typeface="Arial AMU" panose="020B0604020202020204" pitchFamily="34" charset="0"/>
              </a:rPr>
              <a:t>բնակչությ</a:t>
            </a:r>
            <a:r>
              <a:rPr lang="en-US" sz="1800" dirty="0">
                <a:solidFill>
                  <a:prstClr val="black"/>
                </a:solidFill>
                <a:latin typeface="Arial AMU" panose="020B0604020202020204" pitchFamily="34" charset="0"/>
              </a:rPr>
              <a:t>ունը </a:t>
            </a:r>
            <a:r>
              <a:rPr lang="hy-AM" sz="1800" dirty="0">
                <a:solidFill>
                  <a:prstClr val="black"/>
                </a:solidFill>
                <a:latin typeface="Arial AMU" panose="020B0604020202020204" pitchFamily="34" charset="0"/>
              </a:rPr>
              <a:t> </a:t>
            </a:r>
            <a:r>
              <a:rPr lang="en-US" sz="1800" dirty="0">
                <a:solidFill>
                  <a:prstClr val="black"/>
                </a:solidFill>
                <a:latin typeface="Arial AMU" panose="020B0604020202020204" pitchFamily="34" charset="0"/>
              </a:rPr>
              <a:t>բավարար</a:t>
            </a:r>
            <a:r>
              <a:rPr lang="hy-AM" sz="1800" dirty="0">
                <a:solidFill>
                  <a:prstClr val="black"/>
                </a:solidFill>
                <a:latin typeface="Arial AMU" panose="020B0604020202020204" pitchFamily="34" charset="0"/>
              </a:rPr>
              <a:t> </a:t>
            </a:r>
            <a:r>
              <a:rPr lang="en-US" sz="1800" dirty="0">
                <a:solidFill>
                  <a:prstClr val="black"/>
                </a:solidFill>
                <a:latin typeface="Arial AMU" panose="020B0604020202020204" pitchFamily="34" charset="0"/>
              </a:rPr>
              <a:t> չափով  </a:t>
            </a:r>
            <a:r>
              <a:rPr lang="hy-AM" sz="1800" dirty="0">
                <a:solidFill>
                  <a:prstClr val="black"/>
                </a:solidFill>
                <a:latin typeface="Arial AMU" panose="020B0604020202020204" pitchFamily="34" charset="0"/>
              </a:rPr>
              <a:t>իրազեկված</a:t>
            </a:r>
            <a:r>
              <a:rPr lang="en-US" sz="1800" dirty="0">
                <a:solidFill>
                  <a:prstClr val="black"/>
                </a:solidFill>
                <a:latin typeface="Arial AMU" panose="020B0604020202020204" pitchFamily="34" charset="0"/>
              </a:rPr>
              <a:t> չէ </a:t>
            </a:r>
            <a:r>
              <a:rPr lang="hy-AM" sz="1800" dirty="0">
                <a:solidFill>
                  <a:prstClr val="black"/>
                </a:solidFill>
                <a:latin typeface="Arial AMU" panose="020B0604020202020204" pitchFamily="34" charset="0"/>
              </a:rPr>
              <a:t>պետպատվեր</a:t>
            </a:r>
            <a:r>
              <a:rPr lang="en-US" sz="1800" dirty="0">
                <a:solidFill>
                  <a:prstClr val="black"/>
                </a:solidFill>
                <a:latin typeface="Arial AMU" panose="020B0604020202020204" pitchFamily="34" charset="0"/>
              </a:rPr>
              <a:t>ով բուժօգնության ամբողջ ծավալի </a:t>
            </a:r>
            <a:r>
              <a:rPr lang="hy-AM" sz="1800" dirty="0">
                <a:solidFill>
                  <a:prstClr val="black"/>
                </a:solidFill>
                <a:latin typeface="Arial AMU" panose="020B0604020202020204" pitchFamily="34" charset="0"/>
              </a:rPr>
              <a:t>մասին</a:t>
            </a:r>
            <a:endParaRPr lang="en-US" sz="1800" dirty="0">
              <a:solidFill>
                <a:prstClr val="black"/>
              </a:solidFill>
              <a:latin typeface="Arial AMU" panose="020B0604020202020204" pitchFamily="34" charset="0"/>
            </a:endParaRPr>
          </a:p>
          <a:p>
            <a:pPr marL="285750" lvl="0" indent="-285750" algn="l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prstClr val="black"/>
                </a:solidFill>
                <a:latin typeface="Arial AMU" panose="020B0604020202020204" pitchFamily="34" charset="0"/>
              </a:rPr>
              <a:t>բ</a:t>
            </a:r>
            <a:r>
              <a:rPr lang="hy-AM" sz="1800" dirty="0">
                <a:solidFill>
                  <a:prstClr val="black"/>
                </a:solidFill>
                <a:latin typeface="Arial AMU" panose="020B0604020202020204" pitchFamily="34" charset="0"/>
              </a:rPr>
              <a:t>ողոքարկման մեխանիզմները</a:t>
            </a:r>
            <a:r>
              <a:rPr lang="en-US" sz="1800" dirty="0">
                <a:solidFill>
                  <a:prstClr val="black"/>
                </a:solidFill>
                <a:latin typeface="Arial AMU" panose="020B0604020202020204" pitchFamily="34" charset="0"/>
              </a:rPr>
              <a:t> </a:t>
            </a:r>
            <a:r>
              <a:rPr lang="hy-AM" sz="1800" dirty="0">
                <a:solidFill>
                  <a:prstClr val="black"/>
                </a:solidFill>
                <a:latin typeface="Arial AMU" panose="020B0604020202020204" pitchFamily="34" charset="0"/>
              </a:rPr>
              <a:t>բավարար արդյունավետ չեն</a:t>
            </a:r>
            <a:endParaRPr lang="en-US" sz="1800" dirty="0">
              <a:solidFill>
                <a:prstClr val="black"/>
              </a:solidFill>
              <a:latin typeface="Arial AMU" panose="020B0604020202020204" pitchFamily="34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695" y="32221"/>
            <a:ext cx="9037674" cy="1057922"/>
          </a:xfrm>
          <a:prstGeom prst="rect">
            <a:avLst/>
          </a:prstGeom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4147" y="174832"/>
            <a:ext cx="876808" cy="839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0167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986679"/>
            <a:ext cx="9144000" cy="717204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Առաջարկություններ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887" y="1752523"/>
            <a:ext cx="10107067" cy="4847060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hy-AM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հաստատել </a:t>
            </a:r>
            <a:r>
              <a:rPr lang="en-US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պետպատվերով բուժման ենթակա </a:t>
            </a:r>
            <a:r>
              <a:rPr lang="hy-AM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հիվանդությունների և վիճակների</a:t>
            </a:r>
            <a:r>
              <a:rPr lang="en-US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որոշման հստակ չափանիշներ</a:t>
            </a:r>
            <a:endParaRPr lang="en-US" sz="1800" dirty="0">
              <a:solidFill>
                <a:prstClr val="black"/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lvl="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անվճար բուժօգնություն ստանալու իրավունքի հիմքում դնել քաղաքացիների անապահովության ցուցանիշը</a:t>
            </a:r>
          </a:p>
          <a:p>
            <a:pPr marL="342900" lvl="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hy-AM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ա</a:t>
            </a:r>
            <a:r>
              <a:rPr lang="en-US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վելացնել պետպատվերի ֆինանսավորման ծավալները՝ ըստ հնարավորության</a:t>
            </a:r>
          </a:p>
          <a:p>
            <a:pPr marL="342900" lvl="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hy-AM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վ</a:t>
            </a:r>
            <a:r>
              <a:rPr lang="en-US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երանայել արտոնյալ բուժօգնության (համավճարի) կոնցեպտը </a:t>
            </a:r>
          </a:p>
          <a:p>
            <a:pPr marL="342900" lvl="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hy-AM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վերանայել</a:t>
            </a:r>
            <a:r>
              <a:rPr lang="en-US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պետպատվերով բուժման ենթակա</a:t>
            </a:r>
            <a:r>
              <a:rPr lang="hy-AM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հիվանդների </a:t>
            </a:r>
            <a:r>
              <a:rPr lang="hy-AM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հերթագրման կարգը</a:t>
            </a:r>
            <a:endParaRPr lang="en-US" sz="1800" dirty="0">
              <a:solidFill>
                <a:prstClr val="black"/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lvl="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հ</a:t>
            </a:r>
            <a:r>
              <a:rPr lang="hy-AM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իվանդին իր իրավունքների և բուժօգնության ծավալների մասին </a:t>
            </a:r>
            <a:r>
              <a:rPr lang="en-US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պատշաճ </a:t>
            </a:r>
            <a:r>
              <a:rPr lang="hy-AM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իրազեկել</a:t>
            </a:r>
            <a:endParaRPr lang="en-US" sz="1800" dirty="0">
              <a:solidFill>
                <a:prstClr val="black"/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lvl="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hy-AM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ն</a:t>
            </a:r>
            <a:r>
              <a:rPr lang="en-US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երդնել բժշկական կազմակերպության տնօրինությանը </a:t>
            </a:r>
            <a:r>
              <a:rPr lang="hy-AM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բողոք ներկայացնելու արդյունավետ միջոցներ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hy-AM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ն</a:t>
            </a:r>
            <a:r>
              <a:rPr lang="en-US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երդնել բուժօգնության որակի գնահատման և վերահսկման չափանիշներ</a:t>
            </a: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695" y="32221"/>
            <a:ext cx="9037674" cy="1057922"/>
          </a:xfrm>
          <a:prstGeom prst="rect">
            <a:avLst/>
          </a:prstGeom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4147" y="174832"/>
            <a:ext cx="876808" cy="839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6230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84854"/>
            <a:ext cx="9144000" cy="717204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Հետագա անելիքներ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887" y="2176311"/>
            <a:ext cx="10107067" cy="4423272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Պետպատվերի բնագավառում վերհանված կոռուպցիոն ռիսկերը և դրանց չեզոքացմանն ուղղված առաջարկությունները ներկայացվել են ՀՀ առողջապահության նախարարություն և կառավարություն: </a:t>
            </a:r>
          </a:p>
          <a:p>
            <a:pPr marL="342900" lvl="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Ակնկալվում է, որ ներկայացված առաջարկությունները կներառվեն հակակոռուպցիոն ռազմավարությունից բխող ՀՀ առողջապահության նախարարության հակակոռուպցիոն միջոցառումների ծրագրում:</a:t>
            </a:r>
          </a:p>
          <a:p>
            <a:pPr marL="342900" lvl="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Ներկա փուլում ՀՀ առողջապահության նախարարության կողմից կազմվել է հետազոտության արդյունքում վերհանված խնդիրների լուծման ժամանակացույց, որը գտնվում է ՀՀ կառավարության աշխատակազմի կողմից քննարկման փուլում:  </a:t>
            </a: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695" y="32221"/>
            <a:ext cx="9037674" cy="1057922"/>
          </a:xfrm>
          <a:prstGeom prst="rect">
            <a:avLst/>
          </a:prstGeom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4147" y="174832"/>
            <a:ext cx="876808" cy="839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549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y-AM" sz="4000" dirty="0">
                <a:latin typeface="Arian AMU" panose="01000000000000000000" pitchFamily="2" charset="0"/>
                <a:cs typeface="Arian AMU" panose="01000000000000000000" pitchFamily="2" charset="0"/>
              </a:rPr>
              <a:t>Շնորհակալություն</a:t>
            </a:r>
            <a:endParaRPr lang="en-US" sz="40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695" y="32221"/>
            <a:ext cx="9037674" cy="1057922"/>
          </a:xfrm>
          <a:prstGeom prst="rect">
            <a:avLst/>
          </a:prstGeom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4147" y="174832"/>
            <a:ext cx="876808" cy="839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8453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347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AMU</vt:lpstr>
      <vt:lpstr>Arian AMU</vt:lpstr>
      <vt:lpstr>Calibri</vt:lpstr>
      <vt:lpstr>Calibri Light</vt:lpstr>
      <vt:lpstr>Times New Roman</vt:lpstr>
      <vt:lpstr>Wingdings</vt:lpstr>
      <vt:lpstr>Office Theme</vt:lpstr>
      <vt:lpstr>Պետության կողմից երաշխավորված անվճար և արտոնյալ պայմաններով բուժօգնության ոլորտում կոռուպցիոն ռիսկերի գնահատում</vt:lpstr>
      <vt:lpstr>Ծրագրի նկարագրություն</vt:lpstr>
      <vt:lpstr>Ծրագրի խնդիրներ</vt:lpstr>
      <vt:lpstr>Հետազոտության բացահայտումներ</vt:lpstr>
      <vt:lpstr>Հետազոտության բացահայտումներ</vt:lpstr>
      <vt:lpstr>Առաջարկություններ</vt:lpstr>
      <vt:lpstr>Հետագա անելիքներ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Nuneh.Hayrapetyan</dc:creator>
  <cp:lastModifiedBy>Haykak Arshamyan</cp:lastModifiedBy>
  <cp:revision>15</cp:revision>
  <dcterms:created xsi:type="dcterms:W3CDTF">2016-12-07T09:55:14Z</dcterms:created>
  <dcterms:modified xsi:type="dcterms:W3CDTF">2016-12-08T16:50:20Z</dcterms:modified>
</cp:coreProperties>
</file>