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16" r:id="rId1"/>
  </p:sldMasterIdLst>
  <p:sldIdLst>
    <p:sldId id="256" r:id="rId2"/>
    <p:sldId id="257" r:id="rId3"/>
    <p:sldId id="258" r:id="rId4"/>
    <p:sldId id="262" r:id="rId5"/>
    <p:sldId id="260" r:id="rId6"/>
    <p:sldId id="263" r:id="rId7"/>
    <p:sldId id="264" r:id="rId8"/>
    <p:sldId id="26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uneh.Hayrapetyan" initials="N" lastIdx="2" clrIdx="0">
    <p:extLst>
      <p:ext uri="{19B8F6BF-5375-455C-9EA6-DF929625EA0E}">
        <p15:presenceInfo xmlns:p15="http://schemas.microsoft.com/office/powerpoint/2012/main" userId="S-1-5-21-1122058089-526457399-219882966-116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30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3BF71-38B7-8642-BFCE-EDAE9BD0CBAF}" type="datetimeFigureOut">
              <a:rPr lang="en-US" smtClean="0"/>
              <a:t>12/8/2016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1894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025CB-9D18-264E-A945-2D020344C9DA}" type="datetimeFigureOut">
              <a:rPr lang="en-US" smtClean="0"/>
              <a:t>12/8/2016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7331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EFB6C-7E96-8F41-8872-189CA1C59F84}" type="datetimeFigureOut">
              <a:rPr lang="en-US" smtClean="0"/>
              <a:t>12/8/2016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3771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81CDE-9BE7-C544-8ACB-7077DFC4270F}" type="datetimeFigureOut">
              <a:rPr lang="en-US" smtClean="0"/>
              <a:t>12/8/2016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3094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BA285-9698-1B45-8319-D90A8C63F150}" type="datetimeFigureOut">
              <a:rPr lang="en-US" smtClean="0"/>
              <a:t>12/8/2016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7112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6CD42-43FF-B740-998F-DCC3802C4CE3}" type="datetimeFigureOut">
              <a:rPr lang="en-US" smtClean="0"/>
              <a:t>12/8/2016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25443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FFBD-2EE4-8547-BBAE-A1AC91C8D77E}" type="datetimeFigureOut">
              <a:rPr lang="en-US" smtClean="0"/>
              <a:t>12/8/2016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022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A2352-D7AC-F242-9256-A4477BCBF354}" type="datetimeFigureOut">
              <a:rPr lang="en-US" smtClean="0"/>
              <a:t>12/8/2016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29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CFC6A-9AE6-404D-9FDD-168B477B9C90}" type="datetimeFigureOut">
              <a:rPr lang="en-US" smtClean="0"/>
              <a:t>12/8/2016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1661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FCDFD-B4CF-A241-8D71-E814B10BEAF4}" type="datetimeFigureOut">
              <a:rPr lang="en-US" smtClean="0"/>
              <a:t>12/8/2016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1676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7B589-FD4B-7E46-869A-CBADC5FC564E}" type="datetimeFigureOut">
              <a:rPr lang="en-US" smtClean="0"/>
              <a:t>12/8/2016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8568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D8A92E-5FF9-8143-81B3-CCB531513398}" type="datetimeFigureOut">
              <a:rPr lang="en-US" smtClean="0"/>
              <a:t>12/8/2016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9086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7400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1896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33450" y="2089930"/>
            <a:ext cx="9734550" cy="2387600"/>
          </a:xfrm>
        </p:spPr>
        <p:txBody>
          <a:bodyPr>
            <a:noAutofit/>
          </a:bodyPr>
          <a:lstStyle/>
          <a:p>
            <a:pPr algn="r"/>
            <a:r>
              <a:rPr lang="hy-AM" sz="4400" dirty="0">
                <a:latin typeface="Arian AMU" panose="01000000000000000000" pitchFamily="2" charset="0"/>
                <a:cs typeface="Arian AMU" panose="01000000000000000000" pitchFamily="2" charset="0"/>
              </a:rPr>
              <a:t>Կոռուպցիոն ռիսկերի գնահատում </a:t>
            </a:r>
            <a:br>
              <a:rPr lang="hy-AM" sz="4400" dirty="0">
                <a:latin typeface="Arian AMU" panose="01000000000000000000" pitchFamily="2" charset="0"/>
                <a:cs typeface="Arian AMU" panose="01000000000000000000" pitchFamily="2" charset="0"/>
              </a:rPr>
            </a:br>
            <a:r>
              <a:rPr lang="hy-AM" sz="4400" dirty="0">
                <a:latin typeface="Arian AMU" panose="01000000000000000000" pitchFamily="2" charset="0"/>
                <a:cs typeface="Arian AMU" panose="01000000000000000000" pitchFamily="2" charset="0"/>
              </a:rPr>
              <a:t>ՀՀ հանրակրթության բնագավառում</a:t>
            </a:r>
            <a:br>
              <a:rPr lang="hy-AM" sz="4400" dirty="0">
                <a:latin typeface="Arian AMU" panose="01000000000000000000" pitchFamily="2" charset="0"/>
                <a:cs typeface="Arian AMU" panose="01000000000000000000" pitchFamily="2" charset="0"/>
              </a:rPr>
            </a:br>
            <a:endParaRPr lang="hy-AM" sz="4400" noProof="1">
              <a:latin typeface="Arian AMU" panose="01000000000000000000" pitchFamily="2" charset="0"/>
              <a:cs typeface="Arian AMU" panose="010000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569605"/>
            <a:ext cx="9144000" cy="1028307"/>
          </a:xfrm>
        </p:spPr>
        <p:txBody>
          <a:bodyPr>
            <a:normAutofit fontScale="85000" lnSpcReduction="20000"/>
          </a:bodyPr>
          <a:lstStyle/>
          <a:p>
            <a:pPr algn="r"/>
            <a:r>
              <a:rPr lang="hy-AM" noProof="1">
                <a:latin typeface="Arian AMU" panose="01000000000000000000" pitchFamily="2" charset="0"/>
                <a:cs typeface="Arian AMU" panose="01000000000000000000" pitchFamily="2" charset="0"/>
              </a:rPr>
              <a:t>Հանրային քաղաքականության </a:t>
            </a:r>
            <a:r>
              <a:rPr lang="hy-AM" noProof="1" smtClean="0">
                <a:latin typeface="Arian AMU" panose="01000000000000000000" pitchFamily="2" charset="0"/>
                <a:cs typeface="Arian AMU" panose="01000000000000000000" pitchFamily="2" charset="0"/>
              </a:rPr>
              <a:t>ինստիտու</a:t>
            </a:r>
            <a:r>
              <a:rPr lang="en-US" noProof="1" smtClean="0">
                <a:latin typeface="Arian AMU" panose="01000000000000000000" pitchFamily="2" charset="0"/>
                <a:cs typeface="Arian AMU" panose="01000000000000000000" pitchFamily="2" charset="0"/>
              </a:rPr>
              <a:t>տ</a:t>
            </a:r>
          </a:p>
          <a:p>
            <a:pPr algn="r"/>
            <a:r>
              <a:rPr lang="en-US" noProof="1">
                <a:latin typeface="Arian AMU" panose="01000000000000000000" pitchFamily="2" charset="0"/>
                <a:cs typeface="Arian AMU" panose="01000000000000000000" pitchFamily="2" charset="0"/>
              </a:rPr>
              <a:t>հ</a:t>
            </a:r>
            <a:r>
              <a:rPr lang="en-US" noProof="1" smtClean="0">
                <a:latin typeface="Arian AMU" panose="01000000000000000000" pitchFamily="2" charset="0"/>
                <a:cs typeface="Arian AMU" panose="01000000000000000000" pitchFamily="2" charset="0"/>
              </a:rPr>
              <a:t>ասարակական կազմակերպություն </a:t>
            </a:r>
            <a:endParaRPr lang="hy-AM" noProof="1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algn="r"/>
            <a:r>
              <a:rPr lang="en-US" noProof="1">
                <a:latin typeface="Arian AMU" panose="01000000000000000000" pitchFamily="2" charset="0"/>
                <a:cs typeface="Arian AMU" panose="01000000000000000000" pitchFamily="2" charset="0"/>
              </a:rPr>
              <a:t>www.ipp.am</a:t>
            </a:r>
            <a:endParaRPr lang="hy-AM" noProof="1">
              <a:latin typeface="Arian AMU" panose="01000000000000000000" pitchFamily="2" charset="0"/>
              <a:cs typeface="Arian AMU" panose="01000000000000000000" pitchFamily="2" charset="0"/>
            </a:endParaRPr>
          </a:p>
        </p:txBody>
      </p:sp>
      <p:sp>
        <p:nvSpPr>
          <p:cNvPr id="5" name="Isosceles Triangle 4"/>
          <p:cNvSpPr/>
          <p:nvPr/>
        </p:nvSpPr>
        <p:spPr>
          <a:xfrm rot="16200000" flipV="1">
            <a:off x="5775961" y="453388"/>
            <a:ext cx="640080" cy="12192002"/>
          </a:xfrm>
          <a:prstGeom prst="triangle">
            <a:avLst>
              <a:gd name="adj" fmla="val 0"/>
            </a:avLst>
          </a:prstGeom>
          <a:solidFill>
            <a:srgbClr val="363052"/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1676400" y="5948636"/>
            <a:ext cx="9144000" cy="5046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y-AM" sz="1800" b="1" dirty="0">
                <a:latin typeface="Arian AMU" panose="01000000000000000000" pitchFamily="2" charset="0"/>
                <a:cs typeface="Arian AMU" panose="01000000000000000000" pitchFamily="2" charset="0"/>
              </a:rPr>
              <a:t>հոկտեմբեր 2015 – նոյեմբեր 2016</a:t>
            </a:r>
            <a:endParaRPr lang="en-US" sz="1800" b="1" dirty="0">
              <a:latin typeface="Arian AMU" panose="01000000000000000000" pitchFamily="2" charset="0"/>
              <a:cs typeface="Arian AMU" panose="01000000000000000000" pitchFamily="2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6286" y="169947"/>
            <a:ext cx="2118596" cy="886743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6286" y="124227"/>
            <a:ext cx="2118596" cy="886743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6740" y="32221"/>
            <a:ext cx="9037674" cy="1057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13284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7400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1896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939328"/>
          </a:xfrm>
        </p:spPr>
        <p:txBody>
          <a:bodyPr>
            <a:normAutofit/>
          </a:bodyPr>
          <a:lstStyle/>
          <a:p>
            <a:pPr algn="l"/>
            <a:r>
              <a:rPr lang="hy-AM" sz="2400" dirty="0">
                <a:latin typeface="Arian AMU" panose="01000000000000000000" pitchFamily="2" charset="0"/>
                <a:cs typeface="Arian AMU" panose="01000000000000000000" pitchFamily="2" charset="0"/>
              </a:rPr>
              <a:t>Ծրագրի նկարագրություն</a:t>
            </a:r>
            <a:endParaRPr lang="en-US" sz="2400" dirty="0">
              <a:latin typeface="Arian AMU" panose="01000000000000000000" pitchFamily="2" charset="0"/>
              <a:cs typeface="Arian AMU" panose="010000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3888" y="2212506"/>
            <a:ext cx="10324214" cy="3917353"/>
          </a:xfrm>
        </p:spPr>
        <p:txBody>
          <a:bodyPr>
            <a:noAutofit/>
          </a:bodyPr>
          <a:lstStyle/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Երևան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ում</a:t>
            </a: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, Շիրակի և Սյունիքի մարզեր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ում</a:t>
            </a: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թվով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8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դպրոցներում</a:t>
            </a:r>
            <a:endParaRPr lang="en-US" sz="1800" dirty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ընդհանուր առմամբ 40-</a:t>
            </a:r>
            <a:r>
              <a:rPr lang="ru-RU" sz="1800" dirty="0">
                <a:latin typeface="Arian AMU" panose="01000000000000000000" pitchFamily="2" charset="0"/>
                <a:cs typeface="Arian AMU" panose="01000000000000000000" pitchFamily="2" charset="0"/>
              </a:rPr>
              <a:t>ից ավելի անհատական հարցազրույցներ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և </a:t>
            </a:r>
            <a:r>
              <a:rPr lang="ru-RU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ֆոկուս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խմբային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քննարկումներ</a:t>
            </a: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</a:p>
          <a:p>
            <a:pPr marL="576263" indent="-298450" algn="l">
              <a:buFont typeface="Arian AMU" panose="01000000000000000000" pitchFamily="2" charset="0"/>
              <a:buChar char="–"/>
            </a:pPr>
            <a:r>
              <a:rPr lang="ru-RU" sz="1800" dirty="0">
                <a:latin typeface="Arian AMU" panose="01000000000000000000" pitchFamily="2" charset="0"/>
                <a:cs typeface="Arian AMU" panose="01000000000000000000" pitchFamily="2" charset="0"/>
              </a:rPr>
              <a:t>դ</a:t>
            </a: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պրոցների տնօրեններ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ի</a:t>
            </a:r>
            <a:r>
              <a:rPr lang="ru-RU" sz="1800" dirty="0">
                <a:latin typeface="Arian AMU" panose="01000000000000000000" pitchFamily="2" charset="0"/>
                <a:cs typeface="Arian AMU" panose="01000000000000000000" pitchFamily="2" charset="0"/>
              </a:rPr>
              <a:t>, </a:t>
            </a: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մանկավարժական անձնակազմի ներկայացուցիչներ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ի</a:t>
            </a:r>
            <a:r>
              <a:rPr lang="ru-RU" sz="1800" dirty="0">
                <a:latin typeface="Arian AMU" panose="01000000000000000000" pitchFamily="2" charset="0"/>
                <a:cs typeface="Arian AMU" panose="01000000000000000000" pitchFamily="2" charset="0"/>
              </a:rPr>
              <a:t>,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հրատարակչությունների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ղեկավարների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, դ</a:t>
            </a:r>
            <a:r>
              <a:rPr lang="ru-RU" sz="1800" dirty="0">
                <a:latin typeface="Arian AMU" panose="01000000000000000000" pitchFamily="2" charset="0"/>
                <a:cs typeface="Arian AMU" panose="01000000000000000000" pitchFamily="2" charset="0"/>
              </a:rPr>
              <a:t>ասագրքերի հեղինակներ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ի, </a:t>
            </a:r>
            <a:r>
              <a:rPr lang="ru-RU" sz="1800" dirty="0">
                <a:latin typeface="Arian AMU" panose="01000000000000000000" pitchFamily="2" charset="0"/>
                <a:cs typeface="Arian AMU" panose="01000000000000000000" pitchFamily="2" charset="0"/>
              </a:rPr>
              <a:t>ծնողներ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ի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հետ</a:t>
            </a:r>
            <a:endParaRPr lang="en-US" sz="1800" dirty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576263" indent="-298450" algn="l">
              <a:buFont typeface="Arian AMU" panose="01000000000000000000" pitchFamily="2" charset="0"/>
              <a:buChar char="–"/>
            </a:pP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ոլորտի փորձագետներ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ի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հետ</a:t>
            </a:r>
            <a:r>
              <a:rPr lang="ru-RU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endParaRPr lang="en-US" sz="1800" dirty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576263" indent="-298450" algn="l">
              <a:buFont typeface="Arian AMU" panose="01000000000000000000" pitchFamily="2" charset="0"/>
              <a:buChar char="–"/>
            </a:pP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ՀՀ հանրակրթության բնագավառում քաղաքականություն մշակող և իրականացնող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մարմինների</a:t>
            </a: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 ներկայացուցիչներ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ի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հետ</a:t>
            </a:r>
            <a:endParaRPr lang="en-US" sz="1800" dirty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576263" indent="-298450" algn="l">
              <a:buFont typeface="Arian AMU" panose="01000000000000000000" pitchFamily="2" charset="0"/>
              <a:buChar char="–"/>
            </a:pP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ներառական կրթության կազմակերպման 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և </a:t>
            </a: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ֆինանսավորման գործընթացի պատասխանատուներ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ի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հետ</a:t>
            </a: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endParaRPr lang="en-US" sz="1800" dirty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576263" indent="-298450" algn="l">
              <a:buFont typeface="Arian AMU" panose="01000000000000000000" pitchFamily="2" charset="0"/>
              <a:buChar char="–"/>
            </a:pP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հանրակրթական դպրոցների դասագրքերի մշակման, տպագրության և ընտրության գործընթացի պատասխանատուներ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ի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հետ</a:t>
            </a:r>
            <a:endParaRPr lang="hy-AM" sz="1800" dirty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285750" indent="-285750" algn="l">
              <a:lnSpc>
                <a:spcPct val="100000"/>
              </a:lnSpc>
              <a:buFont typeface="Wingdings" panose="05000000000000000000" pitchFamily="2" charset="2"/>
              <a:buChar char="§"/>
            </a:pPr>
            <a:endParaRPr lang="en-US" sz="1800" dirty="0">
              <a:latin typeface="Arian AMU" panose="01000000000000000000" pitchFamily="2" charset="0"/>
              <a:cs typeface="Arian AMU" panose="01000000000000000000" pitchFamily="2" charset="0"/>
            </a:endParaRPr>
          </a:p>
        </p:txBody>
      </p:sp>
      <p:sp>
        <p:nvSpPr>
          <p:cNvPr id="5" name="Isosceles Triangle 4"/>
          <p:cNvSpPr/>
          <p:nvPr/>
        </p:nvSpPr>
        <p:spPr>
          <a:xfrm rot="16200000" flipV="1">
            <a:off x="5775961" y="453388"/>
            <a:ext cx="640080" cy="12192002"/>
          </a:xfrm>
          <a:prstGeom prst="triangle">
            <a:avLst>
              <a:gd name="adj" fmla="val 0"/>
            </a:avLst>
          </a:prstGeom>
          <a:solidFill>
            <a:srgbClr val="363052"/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6286" y="124227"/>
            <a:ext cx="2118596" cy="886743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6740" y="32221"/>
            <a:ext cx="9037674" cy="1057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05807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7400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1896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939328"/>
          </a:xfrm>
        </p:spPr>
        <p:txBody>
          <a:bodyPr>
            <a:normAutofit/>
          </a:bodyPr>
          <a:lstStyle/>
          <a:p>
            <a:pPr algn="l"/>
            <a:r>
              <a:rPr lang="hy-AM" sz="2400" dirty="0">
                <a:latin typeface="Arian AMU" panose="01000000000000000000" pitchFamily="2" charset="0"/>
                <a:cs typeface="Arian AMU" panose="01000000000000000000" pitchFamily="2" charset="0"/>
              </a:rPr>
              <a:t>Ծրագրի խնդիրներ</a:t>
            </a:r>
            <a:endParaRPr lang="en-US" sz="2400" dirty="0">
              <a:latin typeface="Arian AMU" panose="01000000000000000000" pitchFamily="2" charset="0"/>
              <a:cs typeface="Arian AMU" panose="010000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3888" y="2488019"/>
            <a:ext cx="9594112" cy="2769781"/>
          </a:xfrm>
        </p:spPr>
        <p:txBody>
          <a:bodyPr>
            <a:noAutofit/>
          </a:bodyPr>
          <a:lstStyle/>
          <a:p>
            <a:pPr algn="l"/>
            <a:r>
              <a:rPr lang="en-US" sz="2000" dirty="0" err="1">
                <a:latin typeface="Arian AMU" panose="01000000000000000000" pitchFamily="2" charset="0"/>
                <a:cs typeface="Arian AMU" panose="01000000000000000000" pitchFamily="2" charset="0"/>
              </a:rPr>
              <a:t>Գնահատել</a:t>
            </a:r>
            <a:r>
              <a:rPr lang="ru-RU" sz="20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ru-RU" sz="2000" dirty="0" err="1">
                <a:latin typeface="Arian AMU" panose="01000000000000000000" pitchFamily="2" charset="0"/>
                <a:cs typeface="Arian AMU" panose="01000000000000000000" pitchFamily="2" charset="0"/>
              </a:rPr>
              <a:t>հանրակրթության</a:t>
            </a:r>
            <a:r>
              <a:rPr lang="ru-RU" sz="20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ru-RU" sz="2000" dirty="0" err="1">
                <a:latin typeface="Arian AMU" panose="01000000000000000000" pitchFamily="2" charset="0"/>
                <a:cs typeface="Arian AMU" panose="01000000000000000000" pitchFamily="2" charset="0"/>
              </a:rPr>
              <a:t>բնագավառում</a:t>
            </a:r>
            <a:r>
              <a:rPr lang="ru-RU" sz="20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ru-RU" sz="2000" dirty="0" err="1">
                <a:latin typeface="Arian AMU" panose="01000000000000000000" pitchFamily="2" charset="0"/>
                <a:cs typeface="Arian AMU" panose="01000000000000000000" pitchFamily="2" charset="0"/>
              </a:rPr>
              <a:t>առկա</a:t>
            </a:r>
            <a:r>
              <a:rPr lang="ru-RU" sz="20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hy-AM" sz="2000" dirty="0" err="1">
                <a:latin typeface="Arian AMU" panose="01000000000000000000" pitchFamily="2" charset="0"/>
                <a:cs typeface="Arian AMU" panose="01000000000000000000" pitchFamily="2" charset="0"/>
              </a:rPr>
              <a:t>կոռուպցիոն</a:t>
            </a:r>
            <a:r>
              <a:rPr lang="hy-AM" sz="20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hy-AM" sz="2000" dirty="0" err="1">
                <a:latin typeface="Arian AMU" panose="01000000000000000000" pitchFamily="2" charset="0"/>
                <a:cs typeface="Arian AMU" panose="01000000000000000000" pitchFamily="2" charset="0"/>
              </a:rPr>
              <a:t>ռիսկեր</a:t>
            </a:r>
            <a:r>
              <a:rPr lang="ru-RU" sz="20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ը </a:t>
            </a:r>
            <a:r>
              <a:rPr lang="hy-AM" sz="2000" dirty="0">
                <a:latin typeface="Arian AMU" panose="01000000000000000000" pitchFamily="2" charset="0"/>
                <a:cs typeface="Arian AMU" panose="01000000000000000000" pitchFamily="2" charset="0"/>
              </a:rPr>
              <a:t>3 ուղղություններ</a:t>
            </a:r>
            <a:r>
              <a:rPr lang="ru-RU" sz="20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ով</a:t>
            </a:r>
            <a:endParaRPr lang="hy-AM" sz="2000" dirty="0" smtClean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hy-AM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մասնավոր</a:t>
            </a:r>
            <a:r>
              <a:rPr lang="hy-AM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, վճարովի պարապմունքներ հանրակրթական </a:t>
            </a:r>
            <a:r>
              <a:rPr lang="hy-AM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դպրոցներում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hy-AM" sz="1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ներառական</a:t>
            </a:r>
            <a:r>
              <a:rPr lang="hy-AM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hy-AM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կրթություն (հիմնականում՝ </a:t>
            </a:r>
            <a:r>
              <a:rPr lang="hy-AM" sz="1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ներառական</a:t>
            </a:r>
            <a:r>
              <a:rPr lang="hy-AM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 կրթության </a:t>
            </a:r>
            <a:r>
              <a:rPr lang="hy-AM" sz="1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ֆինանսավորմանն</a:t>
            </a:r>
            <a:r>
              <a:rPr lang="hy-AM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 առնչվող </a:t>
            </a:r>
            <a:r>
              <a:rPr lang="hy-AM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խնդիրներ)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hy-AM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հանրակրթական </a:t>
            </a:r>
            <a:r>
              <a:rPr lang="hy-AM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դպրոցների դասագրքերի տպագրություն և ընտրություն: </a:t>
            </a:r>
            <a:endParaRPr lang="en-US" sz="1800" dirty="0">
              <a:solidFill>
                <a:schemeClr val="tx1">
                  <a:lumMod val="75000"/>
                  <a:lumOff val="25000"/>
                </a:schemeClr>
              </a:solidFill>
              <a:latin typeface="Arian AMU" panose="01000000000000000000" pitchFamily="2" charset="0"/>
              <a:cs typeface="Arian AMU" panose="01000000000000000000" pitchFamily="2" charset="0"/>
            </a:endParaRPr>
          </a:p>
        </p:txBody>
      </p:sp>
      <p:sp>
        <p:nvSpPr>
          <p:cNvPr id="5" name="Isosceles Triangle 4"/>
          <p:cNvSpPr/>
          <p:nvPr/>
        </p:nvSpPr>
        <p:spPr>
          <a:xfrm rot="16200000" flipV="1">
            <a:off x="5775961" y="453388"/>
            <a:ext cx="640080" cy="12192002"/>
          </a:xfrm>
          <a:prstGeom prst="triangle">
            <a:avLst>
              <a:gd name="adj" fmla="val 0"/>
            </a:avLst>
          </a:prstGeom>
          <a:solidFill>
            <a:srgbClr val="363052"/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6286" y="117294"/>
            <a:ext cx="2118596" cy="886743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6740" y="32221"/>
            <a:ext cx="9037674" cy="1057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29074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7400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1896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345386"/>
            <a:ext cx="9144000" cy="939328"/>
          </a:xfrm>
        </p:spPr>
        <p:txBody>
          <a:bodyPr>
            <a:normAutofit/>
          </a:bodyPr>
          <a:lstStyle/>
          <a:p>
            <a:pPr algn="l"/>
            <a:r>
              <a:rPr lang="hy-AM" altLang="en-US" sz="2400" dirty="0">
                <a:latin typeface="Arian AMU" panose="01000000000000000000" pitchFamily="2" charset="0"/>
                <a:cs typeface="Arian AMU" panose="01000000000000000000" pitchFamily="2" charset="0"/>
              </a:rPr>
              <a:t>Հանրակրթական դպրոցներում վճարովի</a:t>
            </a:r>
            <a:r>
              <a:rPr lang="en-US" altLang="en-US" sz="2400" dirty="0">
                <a:latin typeface="Arian AMU" panose="01000000000000000000" pitchFamily="2" charset="0"/>
                <a:cs typeface="Arian AMU" panose="01000000000000000000" pitchFamily="2" charset="0"/>
              </a:rPr>
              <a:t>/</a:t>
            </a:r>
            <a:r>
              <a:rPr lang="en-US" altLang="en-US" sz="2400" dirty="0" err="1">
                <a:latin typeface="Arian AMU" panose="01000000000000000000" pitchFamily="2" charset="0"/>
                <a:cs typeface="Arian AMU" panose="01000000000000000000" pitchFamily="2" charset="0"/>
              </a:rPr>
              <a:t>կրկնուսույցների</a:t>
            </a:r>
            <a:r>
              <a:rPr lang="en-US" altLang="en-US" sz="24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altLang="en-US" sz="2400" dirty="0" err="1">
                <a:latin typeface="Arian AMU" panose="01000000000000000000" pitchFamily="2" charset="0"/>
                <a:cs typeface="Arian AMU" panose="01000000000000000000" pitchFamily="2" charset="0"/>
              </a:rPr>
              <a:t>հետ</a:t>
            </a:r>
            <a:r>
              <a:rPr lang="hy-AM" altLang="en-US" sz="2400" dirty="0">
                <a:latin typeface="Arian AMU" panose="01000000000000000000" pitchFamily="2" charset="0"/>
                <a:cs typeface="Arian AMU" panose="01000000000000000000" pitchFamily="2" charset="0"/>
              </a:rPr>
              <a:t> պարապմունքների </a:t>
            </a:r>
            <a:r>
              <a:rPr lang="en-US" altLang="en-US" sz="2400" dirty="0" err="1">
                <a:latin typeface="Arian AMU" panose="01000000000000000000" pitchFamily="2" charset="0"/>
                <a:cs typeface="Arian AMU" panose="01000000000000000000" pitchFamily="2" charset="0"/>
              </a:rPr>
              <a:t>հետ</a:t>
            </a:r>
            <a:r>
              <a:rPr lang="en-US" altLang="en-US" sz="24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altLang="en-US" sz="2400" dirty="0" err="1">
                <a:latin typeface="Arian AMU" panose="01000000000000000000" pitchFamily="2" charset="0"/>
                <a:cs typeface="Arian AMU" panose="01000000000000000000" pitchFamily="2" charset="0"/>
              </a:rPr>
              <a:t>կապված</a:t>
            </a:r>
            <a:r>
              <a:rPr lang="en-US" altLang="en-US" sz="24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altLang="en-US" sz="2400" dirty="0" err="1">
                <a:latin typeface="Arian AMU" panose="01000000000000000000" pitchFamily="2" charset="0"/>
                <a:cs typeface="Arian AMU" panose="01000000000000000000" pitchFamily="2" charset="0"/>
              </a:rPr>
              <a:t>խնդիրները</a:t>
            </a:r>
            <a:endParaRPr lang="en-US" sz="2400" dirty="0">
              <a:latin typeface="Arian AMU" panose="01000000000000000000" pitchFamily="2" charset="0"/>
              <a:cs typeface="Arian AMU" panose="010000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2737" y="2658551"/>
            <a:ext cx="10324214" cy="3144783"/>
          </a:xfrm>
        </p:spPr>
        <p:txBody>
          <a:bodyPr>
            <a:noAutofit/>
          </a:bodyPr>
          <a:lstStyle/>
          <a:p>
            <a:pPr marL="342900" indent="-342900" algn="l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hy-AM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շահերի բախման և դրա կարգավորման բացակայությամբ պայմանավորված խնդիրներ</a:t>
            </a:r>
            <a:endParaRPr lang="ru-RU" sz="1800" dirty="0">
              <a:solidFill>
                <a:schemeClr val="tx1">
                  <a:lumMod val="95000"/>
                  <a:lumOff val="5000"/>
                </a:schemeClr>
              </a:solidFill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342900" indent="-342900" algn="l">
              <a:lnSpc>
                <a:spcPct val="100000"/>
              </a:lnSpc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hy-AM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հանրակրթության որակով և դրա նկատմամբ անբավարար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վերա</a:t>
            </a:r>
            <a:r>
              <a:rPr lang="hy-AM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հսկողությամբ պայմանավորված խնդիրներ</a:t>
            </a:r>
          </a:p>
          <a:p>
            <a:pPr marL="742950" lvl="1" indent="-285750" algn="l">
              <a:lnSpc>
                <a:spcPct val="100000"/>
              </a:lnSpc>
              <a:buFont typeface="Arian AMU" panose="01000000000000000000" pitchFamily="2" charset="0"/>
              <a:buChar char="–"/>
            </a:pPr>
            <a:r>
              <a:rPr lang="hy-AM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մարզային դպրոցներում ավագ դպրոցի աշակերտներից յուրաքանչյուր 2-րդը (47%-ը) վճարովի պարապմունքների է մասնակցում</a:t>
            </a:r>
          </a:p>
          <a:p>
            <a:pPr marL="742950" lvl="1" indent="-285750" algn="l">
              <a:lnSpc>
                <a:spcPct val="100000"/>
              </a:lnSpc>
              <a:buFont typeface="Arian AMU" panose="01000000000000000000" pitchFamily="2" charset="0"/>
              <a:buChar char="–"/>
            </a:pPr>
            <a:r>
              <a:rPr lang="hy-AM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դեպքերի 23%-ում կրկնուսույցը </a:t>
            </a: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և դպրոցում տվյալ առարկան աշակերտին դասավանդող ուսուցիչը միևնույն անձն են</a:t>
            </a:r>
          </a:p>
          <a:p>
            <a:pPr marL="742950" lvl="1" indent="-285750" algn="l">
              <a:lnSpc>
                <a:spcPct val="100000"/>
              </a:lnSpc>
              <a:buFont typeface="Arian AMU" panose="01000000000000000000" pitchFamily="2" charset="0"/>
              <a:buChar char="–"/>
            </a:pP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մասնավոր պարապմունք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ներ</a:t>
            </a: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ի 13 դեպքի առնչությամբ (ընդհանուրի 10%-ը) ծնողները նշել են դպրոցի ուսուցիչների կողմից պարտադրանքի/ուղղորդման առկայության մասին</a:t>
            </a:r>
            <a:endParaRPr lang="ru-RU" sz="2800" dirty="0">
              <a:latin typeface="Sylfaen" panose="010A05020503060303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Isosceles Triangle 4"/>
          <p:cNvSpPr/>
          <p:nvPr/>
        </p:nvSpPr>
        <p:spPr>
          <a:xfrm rot="16200000" flipV="1">
            <a:off x="5775961" y="453388"/>
            <a:ext cx="640080" cy="12192002"/>
          </a:xfrm>
          <a:prstGeom prst="triangle">
            <a:avLst>
              <a:gd name="adj" fmla="val 0"/>
            </a:avLst>
          </a:prstGeom>
          <a:solidFill>
            <a:srgbClr val="363052"/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6286" y="124227"/>
            <a:ext cx="2118596" cy="886743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6740" y="32221"/>
            <a:ext cx="9037674" cy="1057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60497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7400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1896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367685"/>
            <a:ext cx="9144000" cy="939328"/>
          </a:xfrm>
        </p:spPr>
        <p:txBody>
          <a:bodyPr>
            <a:normAutofit/>
          </a:bodyPr>
          <a:lstStyle/>
          <a:p>
            <a:pPr algn="l"/>
            <a:r>
              <a:rPr lang="hy-AM" sz="2400" dirty="0">
                <a:latin typeface="Arian AMU" panose="01000000000000000000" pitchFamily="2" charset="0"/>
                <a:cs typeface="Arian AMU" panose="01000000000000000000" pitchFamily="2" charset="0"/>
              </a:rPr>
              <a:t>Ներառական կրթությ</a:t>
            </a:r>
            <a:r>
              <a:rPr lang="en-US" sz="2400" dirty="0" err="1">
                <a:latin typeface="Arian AMU" panose="01000000000000000000" pitchFamily="2" charset="0"/>
                <a:cs typeface="Arian AMU" panose="01000000000000000000" pitchFamily="2" charset="0"/>
              </a:rPr>
              <a:t>ան</a:t>
            </a:r>
            <a:r>
              <a:rPr lang="en-US" sz="24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2400" dirty="0" err="1">
                <a:latin typeface="Arian AMU" panose="01000000000000000000" pitchFamily="2" charset="0"/>
                <a:cs typeface="Arian AMU" panose="01000000000000000000" pitchFamily="2" charset="0"/>
              </a:rPr>
              <a:t>հետ</a:t>
            </a:r>
            <a:r>
              <a:rPr lang="en-US" sz="24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2400" dirty="0" err="1">
                <a:latin typeface="Arian AMU" panose="01000000000000000000" pitchFamily="2" charset="0"/>
                <a:cs typeface="Arian AMU" panose="01000000000000000000" pitchFamily="2" charset="0"/>
              </a:rPr>
              <a:t>կապված</a:t>
            </a:r>
            <a:r>
              <a:rPr lang="en-US" sz="24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2400" dirty="0" err="1">
                <a:latin typeface="Arian AMU" panose="01000000000000000000" pitchFamily="2" charset="0"/>
                <a:cs typeface="Arian AMU" panose="01000000000000000000" pitchFamily="2" charset="0"/>
              </a:rPr>
              <a:t>խնդիրները</a:t>
            </a:r>
            <a:r>
              <a:rPr lang="en-US" sz="24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hy-AM" sz="2400" dirty="0">
                <a:latin typeface="Arian AMU" panose="01000000000000000000" pitchFamily="2" charset="0"/>
                <a:cs typeface="Arian AMU" panose="01000000000000000000" pitchFamily="2" charset="0"/>
              </a:rPr>
              <a:t>արդի բարեփոխումների համատեքստում</a:t>
            </a:r>
            <a:endParaRPr lang="en-US" sz="2400" dirty="0">
              <a:latin typeface="Arian AMU" panose="01000000000000000000" pitchFamily="2" charset="0"/>
              <a:cs typeface="Arian AMU" panose="010000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3888" y="2733341"/>
            <a:ext cx="10122196" cy="2769781"/>
          </a:xfrm>
        </p:spPr>
        <p:txBody>
          <a:bodyPr>
            <a:noAutofit/>
          </a:bodyPr>
          <a:lstStyle/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y-AM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Դպրոցի շահագրգռվածությունը՝ մեծ թվով սովորողների և հատկապես՝ ԿԱՊԿՈՒ երեխաների ներգրավման հարցում: Ծնողների շահադրդման «այլընտրանքային» մեխանիզմները:  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Տրանսպորտի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 և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սննդի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համար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նախատեսված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ֆինանսավորման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նկատմամբ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վերահսկողության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բացակայությունը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:</a:t>
            </a: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y-AM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Տնտեսված գումարների տնօրինման համընդհանուր պրակտիկա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յի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բացակայությունը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:</a:t>
            </a:r>
            <a:r>
              <a:rPr lang="hy-AM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endParaRPr lang="en-US" sz="1800" dirty="0">
              <a:solidFill>
                <a:schemeClr val="tx1">
                  <a:lumMod val="95000"/>
                  <a:lumOff val="5000"/>
                </a:schemeClr>
              </a:solidFill>
              <a:latin typeface="Arian AMU" panose="01000000000000000000" pitchFamily="2" charset="0"/>
              <a:cs typeface="Arian AMU" panose="01000000000000000000" pitchFamily="2" charset="0"/>
            </a:endParaRPr>
          </a:p>
        </p:txBody>
      </p:sp>
      <p:sp>
        <p:nvSpPr>
          <p:cNvPr id="5" name="Isosceles Triangle 4"/>
          <p:cNvSpPr/>
          <p:nvPr/>
        </p:nvSpPr>
        <p:spPr>
          <a:xfrm rot="16200000" flipV="1">
            <a:off x="5775961" y="453388"/>
            <a:ext cx="640080" cy="12192002"/>
          </a:xfrm>
          <a:prstGeom prst="triangle">
            <a:avLst>
              <a:gd name="adj" fmla="val 0"/>
            </a:avLst>
          </a:prstGeom>
          <a:solidFill>
            <a:srgbClr val="363052"/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740" y="32221"/>
            <a:ext cx="9037674" cy="105792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6286" y="169947"/>
            <a:ext cx="2118596" cy="886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13349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7400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1896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3999" y="1159731"/>
            <a:ext cx="10240537" cy="701242"/>
          </a:xfrm>
        </p:spPr>
        <p:txBody>
          <a:bodyPr>
            <a:noAutofit/>
          </a:bodyPr>
          <a:lstStyle/>
          <a:p>
            <a:pPr algn="l"/>
            <a:r>
              <a:rPr lang="hy-AM" sz="2200" dirty="0">
                <a:latin typeface="Arian AMU" panose="01000000000000000000" pitchFamily="2" charset="0"/>
                <a:cs typeface="Arian AMU" panose="01000000000000000000" pitchFamily="2" charset="0"/>
              </a:rPr>
              <a:t>Դպրոցական դասագրքերի մշակման և ընտրության </a:t>
            </a:r>
            <a:r>
              <a:rPr lang="en-US" sz="2200" dirty="0" err="1">
                <a:latin typeface="Arian AMU" panose="01000000000000000000" pitchFamily="2" charset="0"/>
                <a:cs typeface="Arian AMU" panose="01000000000000000000" pitchFamily="2" charset="0"/>
              </a:rPr>
              <a:t>հետ</a:t>
            </a:r>
            <a:r>
              <a:rPr lang="en-US" sz="22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2200" dirty="0" err="1">
                <a:latin typeface="Arian AMU" panose="01000000000000000000" pitchFamily="2" charset="0"/>
                <a:cs typeface="Arian AMU" panose="01000000000000000000" pitchFamily="2" charset="0"/>
              </a:rPr>
              <a:t>կապված</a:t>
            </a:r>
            <a:r>
              <a:rPr lang="en-US" sz="22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2200" dirty="0" err="1">
                <a:latin typeface="Arian AMU" panose="01000000000000000000" pitchFamily="2" charset="0"/>
                <a:cs typeface="Arian AMU" panose="01000000000000000000" pitchFamily="2" charset="0"/>
              </a:rPr>
              <a:t>խնդիրները</a:t>
            </a:r>
            <a:endParaRPr lang="en-US" sz="2200" dirty="0">
              <a:latin typeface="Arian AMU" panose="01000000000000000000" pitchFamily="2" charset="0"/>
              <a:cs typeface="Arian AMU" panose="010000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3888" y="2097727"/>
            <a:ext cx="10122196" cy="4158108"/>
          </a:xfrm>
        </p:spPr>
        <p:txBody>
          <a:bodyPr>
            <a:noAutofit/>
          </a:bodyPr>
          <a:lstStyle/>
          <a:p>
            <a:pPr marL="285750" indent="-285750" algn="l">
              <a:lnSpc>
                <a:spcPct val="1000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hy-AM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Չափորոշիչներ ու ծրագրեր մշակող մասնագետներ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ի</a:t>
            </a:r>
            <a:r>
              <a:rPr lang="hy-AM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 հետագայում հաճախ դասագրքաստեղծման գործընթացում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ներգրավվումը</a:t>
            </a:r>
            <a:r>
              <a:rPr lang="hy-AM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: </a:t>
            </a:r>
            <a:r>
              <a:rPr lang="ru-RU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Ա</a:t>
            </a:r>
            <a:r>
              <a:rPr lang="hy-AM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նհավասար մրցակցային պայմաններ</a:t>
            </a:r>
            <a:r>
              <a:rPr lang="ru-RU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՝</a:t>
            </a:r>
            <a:r>
              <a:rPr lang="hy-AM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 այլ հեղինակների հ</a:t>
            </a:r>
            <a:r>
              <a:rPr lang="ru-RU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ամեմատ</a:t>
            </a:r>
            <a:endParaRPr lang="hy-AM" sz="1800" dirty="0">
              <a:solidFill>
                <a:schemeClr val="tx1">
                  <a:lumMod val="95000"/>
                  <a:lumOff val="5000"/>
                </a:schemeClr>
              </a:solidFill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285750" indent="-285750" algn="l">
              <a:lnSpc>
                <a:spcPct val="1000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ru-RU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դասագրքերի ստվերային շուկան </a:t>
            </a:r>
          </a:p>
          <a:p>
            <a:pPr marL="285750" indent="-285750" algn="l">
              <a:lnSpc>
                <a:spcPct val="1000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ru-RU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ուղղորդում </a:t>
            </a:r>
            <a:r>
              <a:rPr lang="hy-AM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դասագրքերի </a:t>
            </a:r>
            <a:r>
              <a:rPr lang="ru-RU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հայտերի ձևավորման գործընթացում</a:t>
            </a:r>
            <a:endParaRPr lang="en-US" sz="1800" dirty="0">
              <a:solidFill>
                <a:schemeClr val="tx1">
                  <a:lumMod val="95000"/>
                  <a:lumOff val="5000"/>
                </a:schemeClr>
              </a:solidFill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285750" indent="-285750" algn="l">
              <a:lnSpc>
                <a:spcPct val="1000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ru-RU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դ</a:t>
            </a:r>
            <a:r>
              <a:rPr lang="hy-AM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ասագրքերի մրցութային հանձնաժողովներ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ի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ձևավորման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կարգը</a:t>
            </a:r>
            <a:r>
              <a:rPr lang="hy-AM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endParaRPr lang="en-US" sz="1800" dirty="0">
              <a:solidFill>
                <a:schemeClr val="tx1">
                  <a:lumMod val="95000"/>
                  <a:lumOff val="5000"/>
                </a:schemeClr>
              </a:solidFill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285750" indent="-285750" algn="l">
              <a:lnSpc>
                <a:spcPct val="1000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ru-RU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ո</a:t>
            </a:r>
            <a:r>
              <a:rPr lang="hy-AM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չ արդար մրցակցային պայմաններ</a:t>
            </a:r>
            <a:r>
              <a:rPr lang="ru-RU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  </a:t>
            </a:r>
            <a:r>
              <a:rPr lang="hy-AM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հրատարակչությունների</a:t>
            </a:r>
            <a:r>
              <a:rPr lang="ru-RU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 համար</a:t>
            </a:r>
          </a:p>
          <a:p>
            <a:pPr marL="285750" lvl="0" indent="-285750" algn="l">
              <a:lnSpc>
                <a:spcPct val="1000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ru-RU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ստվերային համաձայնություններ հրատարակչությունների միջև  </a:t>
            </a:r>
          </a:p>
          <a:p>
            <a:pPr marL="285750" lvl="0" indent="-285750" algn="l">
              <a:lnSpc>
                <a:spcPct val="1000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ա</a:t>
            </a:r>
            <a:r>
              <a:rPr lang="hy-AM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շակերտների ընդհանուր թվ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ի </a:t>
            </a:r>
            <a:r>
              <a:rPr lang="hy-AM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10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%-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ին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hy-AM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հատկացվող անվճար դասագրքեր</a:t>
            </a:r>
            <a:r>
              <a:rPr lang="ru-RU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ի չափաքանակ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ի՝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ոչ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hy-AM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բոլոր դպրոցների դեպքում հիմնավորված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լինելը</a:t>
            </a:r>
            <a:endParaRPr lang="ru-RU" sz="1800" dirty="0">
              <a:solidFill>
                <a:schemeClr val="tx1">
                  <a:lumMod val="95000"/>
                  <a:lumOff val="5000"/>
                </a:schemeClr>
              </a:solidFill>
              <a:latin typeface="Arian AMU" panose="01000000000000000000" pitchFamily="2" charset="0"/>
              <a:cs typeface="Arian AMU" panose="01000000000000000000" pitchFamily="2" charset="0"/>
            </a:endParaRPr>
          </a:p>
        </p:txBody>
      </p:sp>
      <p:sp>
        <p:nvSpPr>
          <p:cNvPr id="5" name="Isosceles Triangle 4"/>
          <p:cNvSpPr/>
          <p:nvPr/>
        </p:nvSpPr>
        <p:spPr>
          <a:xfrm rot="16200000" flipV="1">
            <a:off x="5775961" y="453388"/>
            <a:ext cx="640080" cy="12192002"/>
          </a:xfrm>
          <a:prstGeom prst="triangle">
            <a:avLst>
              <a:gd name="adj" fmla="val 0"/>
            </a:avLst>
          </a:prstGeom>
          <a:solidFill>
            <a:srgbClr val="363052"/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740" y="32221"/>
            <a:ext cx="9037674" cy="105792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6286" y="169947"/>
            <a:ext cx="2118596" cy="886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95601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7400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1896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939328"/>
          </a:xfrm>
        </p:spPr>
        <p:txBody>
          <a:bodyPr>
            <a:normAutofit/>
          </a:bodyPr>
          <a:lstStyle/>
          <a:p>
            <a:pPr algn="l"/>
            <a:r>
              <a:rPr lang="hy-AM" sz="2400" dirty="0">
                <a:latin typeface="Arian AMU" panose="01000000000000000000" pitchFamily="2" charset="0"/>
                <a:cs typeface="Arian AMU" panose="01000000000000000000" pitchFamily="2" charset="0"/>
              </a:rPr>
              <a:t>Հետագա անելիքներ</a:t>
            </a:r>
            <a:endParaRPr lang="en-US" sz="2400" dirty="0">
              <a:latin typeface="Arian AMU" panose="01000000000000000000" pitchFamily="2" charset="0"/>
              <a:cs typeface="Arian AMU" panose="010000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3888" y="2220391"/>
            <a:ext cx="10122196" cy="4024293"/>
          </a:xfrm>
        </p:spPr>
        <p:txBody>
          <a:bodyPr>
            <a:noAutofit/>
          </a:bodyPr>
          <a:lstStyle/>
          <a:p>
            <a:pPr marL="342900" lvl="0" indent="-342900" algn="l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Ներկայումս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մշակվում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են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հետազոտությամբ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վերհանված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խնդիրների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լուծմանն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ուղղված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առաջարկություններ</a:t>
            </a:r>
            <a:endParaRPr lang="en-US" sz="1800" dirty="0">
              <a:solidFill>
                <a:schemeClr val="tx1">
                  <a:lumMod val="95000"/>
                  <a:lumOff val="5000"/>
                </a:schemeClr>
              </a:solidFill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342900" indent="-342900" algn="l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Հանրակրթության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բնագավառում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վերհանված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կոռուպցիոն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ռիսկերը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 և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դրանց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չեզոքացմանն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ուղղված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առաջարկությունները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ներկայացվելու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են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 ՀՀ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Կրթության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նախարարություն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 և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կառավարություն</a:t>
            </a:r>
            <a:endParaRPr lang="en-US" sz="1800" dirty="0">
              <a:solidFill>
                <a:schemeClr val="tx1">
                  <a:lumMod val="95000"/>
                  <a:lumOff val="5000"/>
                </a:schemeClr>
              </a:solidFill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342900" lvl="0" indent="-342900" algn="l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Ակնկալվում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 է,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որ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ներկայացված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առաջարկությունները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կներառվեն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հակակոռուպցիոն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ռազմավարությունից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բխող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 ՀՀ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Կրթության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նախարարության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հակակոռուպցիոն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միջոցառումների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ծրագրում</a:t>
            </a:r>
            <a:endParaRPr lang="en-US" sz="1800" dirty="0">
              <a:solidFill>
                <a:schemeClr val="tx1">
                  <a:lumMod val="95000"/>
                  <a:lumOff val="5000"/>
                </a:schemeClr>
              </a:solidFill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lvl="0">
              <a:lnSpc>
                <a:spcPct val="150000"/>
              </a:lnSpc>
              <a:buClr>
                <a:schemeClr val="accent1"/>
              </a:buClr>
            </a:pPr>
            <a:endParaRPr lang="en-US" sz="1800" dirty="0">
              <a:solidFill>
                <a:schemeClr val="tx1">
                  <a:lumMod val="75000"/>
                  <a:lumOff val="25000"/>
                </a:schemeClr>
              </a:solidFill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342900" lvl="0" indent="-34290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en-US" sz="1800" dirty="0">
              <a:solidFill>
                <a:prstClr val="black"/>
              </a:solidFill>
              <a:latin typeface="Arian AMU" panose="01000000000000000000" pitchFamily="2" charset="0"/>
              <a:cs typeface="Arian AMU" panose="01000000000000000000" pitchFamily="2" charset="0"/>
            </a:endParaRPr>
          </a:p>
        </p:txBody>
      </p:sp>
      <p:sp>
        <p:nvSpPr>
          <p:cNvPr id="5" name="Isosceles Triangle 4"/>
          <p:cNvSpPr/>
          <p:nvPr/>
        </p:nvSpPr>
        <p:spPr>
          <a:xfrm rot="16200000" flipV="1">
            <a:off x="5775961" y="453388"/>
            <a:ext cx="640080" cy="12192002"/>
          </a:xfrm>
          <a:prstGeom prst="triangle">
            <a:avLst>
              <a:gd name="adj" fmla="val 0"/>
            </a:avLst>
          </a:prstGeom>
          <a:solidFill>
            <a:srgbClr val="363052"/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740" y="32221"/>
            <a:ext cx="9037674" cy="105792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6286" y="169947"/>
            <a:ext cx="2118596" cy="886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05475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7400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1896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Isosceles Triangle 4"/>
          <p:cNvSpPr/>
          <p:nvPr/>
        </p:nvSpPr>
        <p:spPr>
          <a:xfrm rot="16200000" flipV="1">
            <a:off x="5775961" y="453388"/>
            <a:ext cx="640080" cy="12192002"/>
          </a:xfrm>
          <a:prstGeom prst="triangle">
            <a:avLst>
              <a:gd name="adj" fmla="val 0"/>
            </a:avLst>
          </a:prstGeom>
          <a:solidFill>
            <a:srgbClr val="363052"/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y-AM" sz="4000" dirty="0">
                <a:latin typeface="Arial AMU" panose="01000000000000000000" pitchFamily="2" charset="0"/>
                <a:cs typeface="Arial AMU" panose="01000000000000000000" pitchFamily="2" charset="0"/>
              </a:rPr>
              <a:t>Շնորհակալություն</a:t>
            </a:r>
            <a:endParaRPr lang="en-US" sz="4000" dirty="0">
              <a:latin typeface="Arial AMU" panose="01000000000000000000" pitchFamily="2" charset="0"/>
              <a:cs typeface="Arial AMU" panose="01000000000000000000" pitchFamily="2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6286" y="169947"/>
            <a:ext cx="2118596" cy="886743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6740" y="32221"/>
            <a:ext cx="9037674" cy="1057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84536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</TotalTime>
  <Words>381</Words>
  <Application>Microsoft Office PowerPoint</Application>
  <PresentationFormat>Widescreen</PresentationFormat>
  <Paragraphs>41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Arial</vt:lpstr>
      <vt:lpstr>Arial AMU</vt:lpstr>
      <vt:lpstr>Arian AMU</vt:lpstr>
      <vt:lpstr>Calibri</vt:lpstr>
      <vt:lpstr>Calibri Light</vt:lpstr>
      <vt:lpstr>Sylfaen</vt:lpstr>
      <vt:lpstr>Times New Roman</vt:lpstr>
      <vt:lpstr>Wingdings</vt:lpstr>
      <vt:lpstr>Office Theme</vt:lpstr>
      <vt:lpstr>Կոռուպցիոն ռիսկերի գնահատում  ՀՀ հանրակրթության բնագավառում </vt:lpstr>
      <vt:lpstr>Ծրագրի նկարագրություն</vt:lpstr>
      <vt:lpstr>Ծրագրի խնդիրներ</vt:lpstr>
      <vt:lpstr>Հանրակրթական դպրոցներում վճարովի/կրկնուսույցների հետ պարապմունքների հետ կապված խնդիրները</vt:lpstr>
      <vt:lpstr>Ներառական կրթության հետ կապված խնդիրները արդի բարեփոխումների համատեքստում</vt:lpstr>
      <vt:lpstr>Դպրոցական դասագրքերի մշակման և ընտրության հետ կապված խնդիրները</vt:lpstr>
      <vt:lpstr>Հետագա անելիքներ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Nuneh.Hayrapetyan</dc:creator>
  <cp:lastModifiedBy>Haykak Arshamyan</cp:lastModifiedBy>
  <cp:revision>14</cp:revision>
  <dcterms:created xsi:type="dcterms:W3CDTF">2016-12-07T09:55:14Z</dcterms:created>
  <dcterms:modified xsi:type="dcterms:W3CDTF">2016-12-08T17:00:39Z</dcterms:modified>
</cp:coreProperties>
</file>