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16" r:id="rId1"/>
  </p:sldMasterIdLst>
  <p:sldIdLst>
    <p:sldId id="256" r:id="rId2"/>
    <p:sldId id="257" r:id="rId3"/>
    <p:sldId id="258" r:id="rId4"/>
    <p:sldId id="262" r:id="rId5"/>
    <p:sldId id="264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uneh.Hayrapetyan" initials="N" lastIdx="2" clrIdx="0">
    <p:extLst>
      <p:ext uri="{19B8F6BF-5375-455C-9EA6-DF929625EA0E}">
        <p15:presenceInfo xmlns:p15="http://schemas.microsoft.com/office/powerpoint/2012/main" userId="S-1-5-21-1122058089-526457399-219882966-11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30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23BF71-38B7-8642-BFCE-EDAE9BD0CBAF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1894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025CB-9D18-264E-A945-2D020344C9DA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331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EFB6C-7E96-8F41-8872-189CA1C59F84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771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81CDE-9BE7-C544-8ACB-7077DFC4270F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3094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BA285-9698-1B45-8319-D90A8C63F150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12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6CD42-43FF-B740-998F-DCC3802C4CE3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544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0FFBD-2EE4-8547-BBAE-A1AC91C8D77E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22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5A2352-D7AC-F242-9256-A4477BCBF354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9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CFC6A-9AE6-404D-9FDD-168B477B9C90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661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FCDFD-B4CF-A241-8D71-E814B10BEAF4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676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7B589-FD4B-7E46-869A-CBADC5FC564E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568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8A92E-5FF9-8143-81B3-CCB531513398}" type="datetimeFigureOut">
              <a:rPr lang="en-US" smtClean="0"/>
              <a:pPr/>
              <a:t>12/9/2016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086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6835" y="2075286"/>
            <a:ext cx="10151165" cy="2128951"/>
          </a:xfrm>
        </p:spPr>
        <p:txBody>
          <a:bodyPr>
            <a:noAutofit/>
          </a:bodyPr>
          <a:lstStyle/>
          <a:p>
            <a:pPr algn="r"/>
            <a:r>
              <a:rPr lang="hy-AM" sz="3600" dirty="0"/>
              <a:t>ՀՀ</a:t>
            </a:r>
            <a:r>
              <a:rPr lang="en-US" sz="3600" dirty="0"/>
              <a:t> </a:t>
            </a:r>
            <a:r>
              <a:rPr lang="en-US" sz="3600" dirty="0" err="1"/>
              <a:t>հանրային</a:t>
            </a:r>
            <a:r>
              <a:rPr lang="en-US" sz="3600" dirty="0"/>
              <a:t> </a:t>
            </a:r>
            <a:r>
              <a:rPr lang="en-US" sz="3600" dirty="0" err="1"/>
              <a:t>կառույցների</a:t>
            </a:r>
            <a:r>
              <a:rPr lang="en-US" sz="3600" dirty="0"/>
              <a:t> </a:t>
            </a:r>
            <a:r>
              <a:rPr lang="en-US" sz="3600" dirty="0" err="1"/>
              <a:t>կողմից</a:t>
            </a:r>
            <a:r>
              <a:rPr lang="hy-AM" sz="3600" dirty="0"/>
              <a:t> </a:t>
            </a:r>
            <a:r>
              <a:rPr lang="en-US" sz="3600" dirty="0" err="1"/>
              <a:t>կատարվող</a:t>
            </a:r>
            <a:r>
              <a:rPr lang="en-US" sz="3600" dirty="0"/>
              <a:t> </a:t>
            </a:r>
            <a:r>
              <a:rPr lang="hy-AM" sz="3600" dirty="0"/>
              <a:t/>
            </a:r>
            <a:br>
              <a:rPr lang="hy-AM" sz="3600" dirty="0"/>
            </a:br>
            <a:r>
              <a:rPr lang="en-US" sz="3600" dirty="0"/>
              <a:t>գնումների</a:t>
            </a:r>
            <a:r>
              <a:rPr lang="hy-AM" sz="3600" dirty="0"/>
              <a:t> </a:t>
            </a:r>
            <a:r>
              <a:rPr lang="en-US" sz="3600" dirty="0" err="1"/>
              <a:t>մոնիտորինգ</a:t>
            </a:r>
            <a:r>
              <a:rPr lang="en-US" sz="3600" dirty="0"/>
              <a:t> 2015-2016թթ.</a:t>
            </a:r>
            <a:endParaRPr lang="hy-AM" sz="3600" noProof="1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569605"/>
            <a:ext cx="9144000" cy="1028307"/>
          </a:xfrm>
        </p:spPr>
        <p:txBody>
          <a:bodyPr/>
          <a:lstStyle/>
          <a:p>
            <a:pPr algn="r"/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ԹԻՀԿ ծրագրերի ղեկավար Վ․Հոկտանյան</a:t>
            </a: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676400" y="5948636"/>
            <a:ext cx="9144000" cy="5046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հոկտեմբեր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2015 – </a:t>
            </a:r>
            <a:r>
              <a:rPr lang="hy-AM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օգոստոս </a:t>
            </a:r>
            <a:r>
              <a:rPr lang="en-US" sz="1800" b="1" dirty="0">
                <a:latin typeface="Arian AMU" panose="01000000000000000000" pitchFamily="2" charset="0"/>
                <a:cs typeface="Arian AMU" panose="01000000000000000000" pitchFamily="2" charset="0"/>
              </a:rPr>
              <a:t>2016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9073" y="55125"/>
            <a:ext cx="3089408" cy="1079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3751" t="44553" r="40182" b="38482"/>
          <a:stretch/>
        </p:blipFill>
        <p:spPr>
          <a:xfrm>
            <a:off x="718003" y="238133"/>
            <a:ext cx="397281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328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26555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նկարագրություն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3" y="1648918"/>
            <a:ext cx="10431889" cy="4580430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Ծրագրի նպատակ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-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նպաստել արդյունավետ հակակոռուպցիոն քաղաքականության ձևավորմանն ու իրականացմանը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Հայաստանում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hy-AM" sz="2000" noProof="1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Դիտարկման ժամկետ -</a:t>
            </a:r>
            <a:r>
              <a:rPr lang="hy-AM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noProof="1">
                <a:latin typeface="Arian AMU" panose="01000000000000000000" pitchFamily="2" charset="0"/>
                <a:cs typeface="Arian AMU" panose="01000000000000000000" pitchFamily="2" charset="0"/>
              </a:rPr>
              <a:t>2015թ. </a:t>
            </a:r>
            <a:r>
              <a:rPr lang="hy-AM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Հունվար</a:t>
            </a:r>
            <a:r>
              <a:rPr lang="en-US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 -</a:t>
            </a:r>
            <a:r>
              <a:rPr lang="hy-AM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 2016թ</a:t>
            </a:r>
            <a:r>
              <a:rPr lang="hy-AM" sz="2000" noProof="1">
                <a:latin typeface="Arian AMU" panose="01000000000000000000" pitchFamily="2" charset="0"/>
                <a:cs typeface="Arian AMU" panose="01000000000000000000" pitchFamily="2" charset="0"/>
              </a:rPr>
              <a:t>. մ</a:t>
            </a:r>
            <a:r>
              <a:rPr lang="hy-AM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արտ </a:t>
            </a:r>
            <a:endParaRPr lang="en-US" sz="2000" noProof="1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Մոնիտորինգի ուղղություններ. </a:t>
            </a:r>
          </a:p>
          <a:p>
            <a:pPr marL="742950" lvl="1" indent="-285750" algn="l">
              <a:lnSpc>
                <a:spcPct val="150000"/>
              </a:lnSpc>
              <a:buFont typeface="Wingdings" pitchFamily="2" charset="2"/>
              <a:buChar char="ü"/>
            </a:pP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ՀՀ </a:t>
            </a:r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հանրային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գնումների ոլորտում </a:t>
            </a:r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օրենսդրական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զարգացումներ, </a:t>
            </a:r>
            <a:endParaRPr lang="en-US" noProof="1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lnSpc>
                <a:spcPct val="150000"/>
              </a:lnSpc>
              <a:buFont typeface="Wingdings" pitchFamily="2" charset="2"/>
              <a:buChar char="ü"/>
            </a:pPr>
            <a:r>
              <a:rPr lang="en-US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գնումների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բողոքարկման համակարգ</a:t>
            </a:r>
            <a:r>
              <a:rPr lang="en-US" noProof="1" smtClean="0">
                <a:latin typeface="Arian AMU" panose="01000000000000000000" pitchFamily="2" charset="0"/>
                <a:cs typeface="Arian AMU" panose="01000000000000000000" pitchFamily="2" charset="0"/>
              </a:rPr>
              <a:t>,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noProof="1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742950" lvl="1" indent="-285750" algn="l">
              <a:lnSpc>
                <a:spcPct val="150000"/>
              </a:lnSpc>
              <a:buFont typeface="Wingdings" pitchFamily="2" charset="2"/>
              <a:buChar char="ü"/>
            </a:pP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մեկ </a:t>
            </a:r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անձից կատարվող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</a:t>
            </a:r>
            <a:r>
              <a:rPr lang="en-US" noProof="1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</a:p>
          <a:p>
            <a:pPr marL="742950" lvl="1" indent="-285750" algn="l">
              <a:lnSpc>
                <a:spcPct val="150000"/>
              </a:lnSpc>
              <a:buFont typeface="Wingdings" pitchFamily="2" charset="2"/>
              <a:buChar char="ü"/>
            </a:pP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շրջանակային </a:t>
            </a:r>
            <a:r>
              <a:rPr lang="hy-AM" noProof="1">
                <a:latin typeface="Arian AMU" panose="01000000000000000000" pitchFamily="2" charset="0"/>
                <a:cs typeface="Arian AMU" panose="01000000000000000000" pitchFamily="2" charset="0"/>
              </a:rPr>
              <a:t>համաձայնագրերի </a:t>
            </a:r>
            <a:r>
              <a:rPr lang="hy-AM" noProof="1" smtClean="0">
                <a:latin typeface="Arian AMU" panose="01000000000000000000" pitchFamily="2" charset="0"/>
                <a:cs typeface="Arian AMU" panose="01000000000000000000" pitchFamily="2" charset="0"/>
              </a:rPr>
              <a:t>բնութագրեր</a:t>
            </a:r>
            <a:endParaRPr lang="hy-AM" noProof="1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algn="l">
              <a:lnSpc>
                <a:spcPct val="150000"/>
              </a:lnSpc>
            </a:pPr>
            <a:endParaRPr lang="en-US" sz="1800" dirty="0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0012" y="55125"/>
            <a:ext cx="3089408" cy="1079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3751" t="44553" r="40182" b="38482"/>
          <a:stretch/>
        </p:blipFill>
        <p:spPr>
          <a:xfrm>
            <a:off x="739693" y="177264"/>
            <a:ext cx="397281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058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01506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Ծրագրի </a:t>
            </a:r>
            <a:r>
              <a:rPr lang="hy-AM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խնդիրներ</a:t>
            </a:r>
            <a:r>
              <a:rPr lang="en-US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ը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3888" y="1843790"/>
            <a:ext cx="9594112" cy="4210725"/>
          </a:xfrm>
        </p:spPr>
        <p:txBody>
          <a:bodyPr>
            <a:noAutofit/>
          </a:bodyPr>
          <a:lstStyle/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հանել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ՀՀ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հանրային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գնումների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ոլորտի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օրենսդրության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բացերը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և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թերությունները</a:t>
            </a:r>
            <a:endParaRPr lang="en-US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Գնահատել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վերը նշված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օրենսդրության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կիրարկումը</a:t>
            </a:r>
            <a:endParaRPr lang="en-US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հանել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գնման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գործընթացներում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առկա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կոռուպցիոն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ռիսկերը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en-US" sz="2000" dirty="0" smtClean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Մշակել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առաջարկություններ՝ ուղղված այդ ռիսկերի չեզոքացմանը</a:t>
            </a:r>
          </a:p>
          <a:p>
            <a:pPr marL="285750" indent="-2857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Մշակված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առաջարկությունների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ջատագովություն</a:t>
            </a:r>
            <a:endParaRPr lang="en-US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67981" y="52582"/>
            <a:ext cx="3089408" cy="1079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3751" t="44553" r="40182" b="38482"/>
          <a:stretch/>
        </p:blipFill>
        <p:spPr>
          <a:xfrm>
            <a:off x="1073888" y="180792"/>
            <a:ext cx="397281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907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43461"/>
            <a:ext cx="9144000" cy="698246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Հետազոտության բացահայտումներ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9694" y="1840489"/>
            <a:ext cx="11058295" cy="4759094"/>
          </a:xfrm>
        </p:spPr>
        <p:txBody>
          <a:bodyPr>
            <a:noAutofit/>
          </a:bodyPr>
          <a:lstStyle/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Բողոքարկման խորհրդի անդամ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չհանդիսացող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անձանց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մասանակցություն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բ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ողոքների քննարկմանը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;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Ս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և ցուցակում ընդգրկված սուբյեկտներ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ի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թվի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էա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կան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աճ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; </a:t>
            </a:r>
          </a:p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Գնումների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շուկայի կենտրոնացվածության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բարձր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աստիճան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շ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րջանակային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համաձայնագրերի (ՇՀ)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մրցույթներում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;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Պ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ետական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գնումների պաշտոնական կայքում ՇՀ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վերաբերյալ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տ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եղեկատվության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պակաս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;</a:t>
            </a:r>
          </a:p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Մ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եծ թվով ՊՈԱԿ-ների գնումների վերաբերյալ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տ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եղեկատվությ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բացակայություն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գն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ումների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պաշտոնական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կայքում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;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Մեկ անձից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ի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մեծ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ծավալ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(գնման ընթացակարգերի մոտ 70%-ը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):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396875" indent="-396875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Պ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ատվիրատուների </a:t>
            </a:r>
            <a:r>
              <a:rPr lang="hy-AM" sz="2000" dirty="0">
                <a:latin typeface="Arian AMU" panose="01000000000000000000" pitchFamily="2" charset="0"/>
                <a:cs typeface="Arian AMU" panose="01000000000000000000" pitchFamily="2" charset="0"/>
              </a:rPr>
              <a:t>կողմից իրենց հետ փոխկապակցված ընկերություններից մեկ անձի հիմքով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: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 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7702" y="-7710"/>
            <a:ext cx="3089408" cy="1079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3751" t="44553" r="40182" b="38482"/>
          <a:stretch/>
        </p:blipFill>
        <p:spPr>
          <a:xfrm>
            <a:off x="739694" y="120501"/>
            <a:ext cx="397281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988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986679"/>
            <a:ext cx="9144000" cy="717204"/>
          </a:xfrm>
        </p:spPr>
        <p:txBody>
          <a:bodyPr>
            <a:normAutofit/>
          </a:bodyPr>
          <a:lstStyle/>
          <a:p>
            <a:pPr algn="l"/>
            <a:r>
              <a:rPr lang="hy-AM" sz="2400" dirty="0">
                <a:latin typeface="Arian AMU" panose="01000000000000000000" pitchFamily="2" charset="0"/>
                <a:cs typeface="Arian AMU" panose="01000000000000000000" pitchFamily="2" charset="0"/>
              </a:rPr>
              <a:t>Արդյունքներ և ակնկալվող </a:t>
            </a:r>
            <a:r>
              <a:rPr lang="hy-AM" sz="2400" dirty="0" smtClean="0">
                <a:latin typeface="Arian AMU" panose="01000000000000000000" pitchFamily="2" charset="0"/>
                <a:cs typeface="Arian AMU" panose="01000000000000000000" pitchFamily="2" charset="0"/>
              </a:rPr>
              <a:t>փոփոխություններ</a:t>
            </a:r>
            <a:endParaRPr lang="en-US" sz="24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9891" y="1798820"/>
            <a:ext cx="10532908" cy="4302177"/>
          </a:xfrm>
        </p:spPr>
        <p:txBody>
          <a:bodyPr>
            <a:noAutofit/>
          </a:bodyPr>
          <a:lstStyle/>
          <a:p>
            <a:pPr marL="277813" indent="-2778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/>
              <a:t>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ՀՀ 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ֆինանսների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նախարարության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էլեկտրոնային 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գնումների բարելավված նոր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կայք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;</a:t>
            </a:r>
            <a:endParaRPr lang="en-US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77813" indent="-277813" algn="l">
              <a:lnSpc>
                <a:spcPct val="100000"/>
              </a:lnSpc>
              <a:buFont typeface="Arial" pitchFamily="34" charset="0"/>
              <a:buChar char="•"/>
            </a:pP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Գնումների մասին նոր օրենքի նախագիծ (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դեկտեմբերի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5-ին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մտավ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ԱԺ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օրակարգ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); </a:t>
            </a:r>
            <a:endParaRPr lang="hy-AM" sz="2000" dirty="0">
              <a:solidFill>
                <a:prstClr val="black"/>
              </a:solidFill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34715" y="2698230"/>
            <a:ext cx="10897848" cy="329783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նումների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բողոքարկման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ավելի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անկախ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համակարգի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ձևավորում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Մ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եկ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անձից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գնումների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ծավալների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կրճատում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նումների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շուկայի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կենտրոնացվածության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աստիճանի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նվազում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  <a:p>
            <a:pPr marL="285750" indent="-28575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hy-AM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Գ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նումների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վերաբերյալ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տեղեկատվության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ավելի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մեծ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ծավալի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կանոնավոր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կերպով</a:t>
            </a:r>
            <a:r>
              <a:rPr lang="en-US" sz="2000" dirty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  </a:t>
            </a:r>
            <a:r>
              <a:rPr lang="en-US" sz="2000" dirty="0" err="1" smtClean="0">
                <a:latin typeface="Arian AMU" panose="01000000000000000000" pitchFamily="2" charset="0"/>
                <a:cs typeface="Arian AMU" panose="01000000000000000000" pitchFamily="2" charset="0"/>
              </a:rPr>
              <a:t>ներկայացում</a:t>
            </a:r>
            <a:r>
              <a:rPr lang="en-US" sz="2000" dirty="0" smtClean="0">
                <a:latin typeface="Arian AMU" panose="01000000000000000000" pitchFamily="2" charset="0"/>
                <a:cs typeface="Arian AMU" panose="01000000000000000000" pitchFamily="2" charset="0"/>
              </a:rPr>
              <a:t> </a:t>
            </a:r>
            <a:r>
              <a:rPr lang="en-US" sz="2000" dirty="0" err="1">
                <a:latin typeface="Arian AMU" panose="01000000000000000000" pitchFamily="2" charset="0"/>
                <a:cs typeface="Arian AMU" panose="01000000000000000000" pitchFamily="2" charset="0"/>
              </a:rPr>
              <a:t>հանրությանը</a:t>
            </a:r>
            <a:endParaRPr lang="hy-AM" sz="2000" dirty="0">
              <a:latin typeface="Arian AMU" panose="01000000000000000000" pitchFamily="2" charset="0"/>
              <a:cs typeface="Arian AMU" panose="01000000000000000000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91546" y="65149"/>
            <a:ext cx="3089408" cy="107938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/>
          <a:srcRect l="13751" t="44553" r="40182" b="38482"/>
          <a:stretch/>
        </p:blipFill>
        <p:spPr>
          <a:xfrm>
            <a:off x="739695" y="236638"/>
            <a:ext cx="397281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230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7400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11896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 rot="16200000" flipV="1">
            <a:off x="5775961" y="453388"/>
            <a:ext cx="640080" cy="12192002"/>
          </a:xfrm>
          <a:prstGeom prst="triangle">
            <a:avLst>
              <a:gd name="adj" fmla="val 0"/>
            </a:avLst>
          </a:prstGeom>
          <a:solidFill>
            <a:srgbClr val="363052"/>
          </a:solidFill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y-AM" sz="4000" dirty="0">
                <a:latin typeface="Arial AMU" panose="01000000000000000000" pitchFamily="2" charset="0"/>
                <a:cs typeface="Arial AMU" panose="01000000000000000000" pitchFamily="2" charset="0"/>
              </a:rPr>
              <a:t>Շնորհակալություն</a:t>
            </a:r>
            <a:endParaRPr lang="en-US" sz="4000" dirty="0">
              <a:latin typeface="Arial AMU" panose="01000000000000000000" pitchFamily="2" charset="0"/>
              <a:cs typeface="Arial AMU" panose="01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23897" y="110251"/>
            <a:ext cx="3089408" cy="107938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/>
          <a:srcRect l="13751" t="44553" r="40182" b="38482"/>
          <a:stretch/>
        </p:blipFill>
        <p:spPr>
          <a:xfrm>
            <a:off x="895594" y="238461"/>
            <a:ext cx="3972810" cy="82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453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247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AMU</vt:lpstr>
      <vt:lpstr>Arian AMU</vt:lpstr>
      <vt:lpstr>Calibri</vt:lpstr>
      <vt:lpstr>Calibri Light</vt:lpstr>
      <vt:lpstr>Wingdings</vt:lpstr>
      <vt:lpstr>Office Theme</vt:lpstr>
      <vt:lpstr>ՀՀ հանրային կառույցների կողմից կատարվող  գնումների մոնիտորինգ 2015-2016թթ.</vt:lpstr>
      <vt:lpstr>Ծրագրի նկարագրություն</vt:lpstr>
      <vt:lpstr>Ծրագրի խնդիրները</vt:lpstr>
      <vt:lpstr>Հետազոտության բացահայտումներ</vt:lpstr>
      <vt:lpstr>Արդյունքներ և ակնկալվող փոփոխություններ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Nuneh.Hayrapetyan</dc:creator>
  <cp:lastModifiedBy>Haykak Arshamyan</cp:lastModifiedBy>
  <cp:revision>28</cp:revision>
  <dcterms:created xsi:type="dcterms:W3CDTF">2016-12-07T09:55:14Z</dcterms:created>
  <dcterms:modified xsi:type="dcterms:W3CDTF">2016-12-08T20:54:56Z</dcterms:modified>
</cp:coreProperties>
</file>