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handoutMasterIdLst>
    <p:handoutMasterId r:id="rId10"/>
  </p:handoutMasterIdLst>
  <p:sldIdLst>
    <p:sldId id="256" r:id="rId2"/>
    <p:sldId id="257" r:id="rId3"/>
    <p:sldId id="268" r:id="rId4"/>
    <p:sldId id="262" r:id="rId5"/>
    <p:sldId id="270" r:id="rId6"/>
    <p:sldId id="269" r:id="rId7"/>
    <p:sldId id="26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D0CC7-3424-400A-9693-D9435BD99F8F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C1FFF-19D8-46DC-AED0-9B0BE7DD5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00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2089930"/>
            <a:ext cx="9734550" cy="2387600"/>
          </a:xfrm>
        </p:spPr>
        <p:txBody>
          <a:bodyPr>
            <a:noAutofit/>
          </a:bodyPr>
          <a:lstStyle/>
          <a:p>
            <a:pPr algn="r"/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Կոռուպցիոն ռիսկերի գնահատում </a:t>
            </a:r>
            <a:b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ՀՀ </a:t>
            </a:r>
            <a:r>
              <a:rPr lang="en-US" sz="44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պաշտպանության</a:t>
            </a:r>
            <a:r>
              <a:rPr lang="hy-AM" sz="4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  <a:t>բնագավառում</a:t>
            </a:r>
            <a:br>
              <a:rPr lang="hy-AM" sz="4400" dirty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hy-AM" sz="44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/>
          <a:lstStyle/>
          <a:p>
            <a:pPr algn="r"/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ԹԻՀԿ գործադիր տնօրեն Սոնա Այվազյան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en-US" sz="18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ունիս</a:t>
            </a:r>
            <a:r>
              <a:rPr lang="hy-AM" sz="18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2015 – </a:t>
            </a:r>
            <a:r>
              <a:rPr lang="en-US" sz="18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մարտ</a:t>
            </a:r>
            <a:r>
              <a:rPr lang="en-US" sz="18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  <a:endParaRPr lang="en-US" sz="18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2049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0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13493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b="1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5807" y="1817500"/>
            <a:ext cx="5092450" cy="3917353"/>
          </a:xfrm>
        </p:spPr>
        <p:txBody>
          <a:bodyPr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D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խումբ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–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կոռուպցիոն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բարձր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ռիսկեր</a:t>
            </a:r>
            <a:endParaRPr lang="en-US" sz="20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Լրացուցիչ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ուսումնասիրություններ</a:t>
            </a:r>
            <a:endParaRPr lang="en-US" sz="20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Ակտիվների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օտարում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նումներ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Խ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որհրդարանական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վերահսկողություն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Զ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ինծառայողների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մասնակցություն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ընտրություններին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buFont typeface="Wingdings" panose="05000000000000000000" pitchFamily="2" charset="2"/>
              <a:buChar char="§"/>
            </a:pP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buFont typeface="Wingdings" panose="05000000000000000000" pitchFamily="2" charset="2"/>
              <a:buChar char="§"/>
            </a:pPr>
            <a:endParaRPr lang="en-US" sz="16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80" name="Picture 8" descr="Հայաստանի պաշտպանության համակարգի հակակոռուպցիոն համաթիվ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182" y="2301183"/>
            <a:ext cx="1636431" cy="23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Հայաստանի պաշտպանության հաստատություններում կոռուպցիոն ռիսկերի գնահատում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740" y="2251251"/>
            <a:ext cx="1678475" cy="241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tabl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740" y="4970493"/>
            <a:ext cx="6265985" cy="1056280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24" name="Picture 14" descr="Logo_BE_ar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3" descr="TI logo_text-ar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0" name="Rectangle 9"/>
          <p:cNvSpPr/>
          <p:nvPr/>
        </p:nvSpPr>
        <p:spPr>
          <a:xfrm>
            <a:off x="6283564" y="4565782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Մեթոդներ</a:t>
            </a:r>
            <a:endParaRPr lang="en-US" sz="20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Մ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իջազգային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փորձ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օրենսդրություն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կայքեր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հարցումներ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հարցազրույցներ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լրատվամիջոցներ</a:t>
            </a:r>
            <a:endParaRPr lang="en-US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Ակտիվների</a:t>
            </a:r>
            <a:r>
              <a:rPr lang="en-US" sz="24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օտարում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737" y="2073701"/>
            <a:ext cx="10324214" cy="385162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բացահայտումներ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ակտիվը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ավելցուկային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ճանաչելու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հիմքերի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պահանջի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բացակայություն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ակտիվի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օտարման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եղանակի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ընտրության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հաշվետվությունների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հրապարակայնության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խնդիրներ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գաղտնիության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ռեժիմի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չարաշահում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lvl="1" algn="l">
              <a:lnSpc>
                <a:spcPct val="100000"/>
              </a:lnSpc>
            </a:pP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Առաջարկներ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Սահմանել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ակտիվի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ավելցուկային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ճանաչման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հիմքերը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դեպքերը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Հրապարակել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ակտիվի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ավելցուկային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ճանաչման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որոշումը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հիմնավորումները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Հանրության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հետ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քննարկել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կարևոր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նշանակություն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ունեցող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ակտիվների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         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օտարումը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աղտնազերծել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գաղտնի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չհամարվող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ակտիվները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3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" name="Picture 4" descr="ՀՀ պաշտպանության ոլորտի ակտիվների օտարման գործընթացներում կոռուպցիոն ռիսկերի գնահատում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6320" y="3954099"/>
            <a:ext cx="1606057" cy="2275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6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Պետական</a:t>
            </a:r>
            <a:r>
              <a:rPr lang="en-US" sz="24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737" y="2073701"/>
            <a:ext cx="10324214" cy="3518620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բացահայտումներ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00000"/>
              </a:lnSpc>
              <a:buFontTx/>
              <a:buChar char="-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Միջնորդավորված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բազմապրոֆիլ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մատակարարներ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00000"/>
              </a:lnSpc>
              <a:buFontTx/>
              <a:buChar char="-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Մեկ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անձից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չարաշահում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00000"/>
              </a:lnSpc>
              <a:buFontTx/>
              <a:buChar char="-"/>
            </a:pP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րոշ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ընկերություններին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նկատմամբ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բարեհաճ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վերաբերմունք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00000"/>
              </a:lnSpc>
              <a:buFontTx/>
              <a:buChar char="-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Գաղտնիության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ռեժիմի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չարաշահում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Առաջարկներ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l">
              <a:lnSpc>
                <a:spcPct val="100000"/>
              </a:lnSpc>
              <a:buFontTx/>
              <a:buChar char="-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Սահմանափակել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պատշաճ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հիմնավորել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մեկ անձից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գնումները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Tx/>
              <a:buChar char="-"/>
            </a:pP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նումներ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կատարել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ապրանքահումքային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բորսաներից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Tx/>
              <a:buChar char="-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Հրապարակել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օրենսդրությամբ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գաղտնիք չհամարվող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տեղեկությունները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Tx/>
              <a:buChar char="-"/>
            </a:pP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hy-AM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ստակեցնել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գաղտնագրման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ենթակա տեղեկությունների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ցանկը</a:t>
            </a:r>
            <a:endParaRPr lang="en-US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3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6" name="Picture 6" descr="ՀՀ Պաշտպանության ոլորտի գնումների գործընթացներում կոռուպցիոն ռիսկերի գնահատում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4034703"/>
            <a:ext cx="1549160" cy="2194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604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Խորհրդարանական</a:t>
            </a:r>
            <a:r>
              <a:rPr lang="en-US" sz="24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վերահսկողություն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737" y="2073701"/>
            <a:ext cx="10324214" cy="385162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բացահայտումներ</a:t>
            </a:r>
            <a:endParaRPr lang="en-US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ԱԺ 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պաշտպանության,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ազգային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անվտանգության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ներքին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գործերի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մշտական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հանձնաժողովի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գործունեության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ոչ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թափանցիկ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գործունեություն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Ռազմական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բյուջեի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/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ծախսերի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/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գործընթացների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գաղտնիություն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Արտաբյուջետային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եկամուտների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ծախսերի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վերաբերյալ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տեղեկատվության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անհասանելիություն</a:t>
            </a:r>
            <a:r>
              <a:rPr lang="en-US" sz="1800" dirty="0" smtClean="0">
                <a:solidFill>
                  <a:prstClr val="black"/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Առաջարկներ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Հստակեցնել գաղտնիք 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պարունակող տեղեկատվության </a:t>
            </a: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շրջանակը</a:t>
            </a:r>
            <a:endParaRPr lang="en-US" sz="1800" dirty="0">
              <a:latin typeface="Arian AMU" panose="01000000000000000000" pitchFamily="2" charset="0"/>
              <a:ea typeface="Calibri" panose="020F0502020204030204" pitchFamily="34" charset="0"/>
              <a:cs typeface="Arian AMU" panose="01000000000000000000" pitchFamily="2" charset="0"/>
            </a:endParaRP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Ընդլայնել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խորհրդարանական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վերահսկողության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մեխանիզմներն</a:t>
            </a:r>
            <a:r>
              <a:rPr lang="en-US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ու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շրջանակը</a:t>
            </a:r>
            <a:endParaRPr lang="en-US" sz="1800" dirty="0">
              <a:latin typeface="Arian AMU" panose="01000000000000000000" pitchFamily="2" charset="0"/>
              <a:ea typeface="Calibri" panose="020F0502020204030204" pitchFamily="34" charset="0"/>
              <a:cs typeface="Arian AMU" panose="01000000000000000000" pitchFamily="2" charset="0"/>
            </a:endParaRP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Ընդլայնել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hy-AM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Հաշվեքննիչ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պալատի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կողմից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իրականացվող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hy-AM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վերահսկողությ</a:t>
            </a:r>
            <a:r>
              <a:rPr lang="en-US" sz="1800" dirty="0" err="1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ան</a:t>
            </a:r>
            <a:r>
              <a:rPr lang="en-US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հիմքերը</a:t>
            </a:r>
            <a:endParaRPr lang="en-US" sz="1800" dirty="0" smtClean="0">
              <a:latin typeface="Arian AMU" panose="01000000000000000000" pitchFamily="2" charset="0"/>
              <a:ea typeface="Calibri" panose="020F0502020204030204" pitchFamily="34" charset="0"/>
              <a:cs typeface="Arian AMU" panose="01000000000000000000" pitchFamily="2" charset="0"/>
            </a:endParaRPr>
          </a:p>
          <a:p>
            <a:pPr marL="800100" lvl="1" indent="-342900" algn="just">
              <a:lnSpc>
                <a:spcPct val="107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Ամրագրել 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հանձնաժողովի </a:t>
            </a: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իրավասությունն</a:t>
            </a:r>
            <a:r>
              <a:rPr lang="en-US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՝</a:t>
            </a: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իրականացնելու </a:t>
            </a: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պաշտպանության </a:t>
            </a:r>
            <a:r>
              <a:rPr lang="hy-AM" sz="1800" dirty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ոլորտի </a:t>
            </a:r>
            <a:r>
              <a:rPr lang="hy-AM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հաստատություններ</a:t>
            </a:r>
            <a:r>
              <a:rPr lang="en-US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ի </a:t>
            </a:r>
            <a:r>
              <a:rPr lang="en-US" sz="1800" dirty="0" err="1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նկատմամբ</a:t>
            </a:r>
            <a:r>
              <a:rPr lang="en-US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վերահսկողություն</a:t>
            </a:r>
            <a:r>
              <a:rPr lang="en-US" sz="1800" dirty="0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/</a:t>
            </a:r>
            <a:r>
              <a:rPr lang="en-US" sz="1800" dirty="0" err="1" smtClean="0">
                <a:latin typeface="Arian AMU" panose="01000000000000000000" pitchFamily="2" charset="0"/>
                <a:ea typeface="Calibri" panose="020F0502020204030204" pitchFamily="34" charset="0"/>
                <a:cs typeface="Arian AMU" panose="01000000000000000000" pitchFamily="2" charset="0"/>
              </a:rPr>
              <a:t>այցելություններ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3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93405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45386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Զինծառայողների</a:t>
            </a:r>
            <a:r>
              <a:rPr lang="en-US" sz="24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մասնակցություն</a:t>
            </a:r>
            <a:r>
              <a:rPr lang="en-US" sz="2400" b="1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400" b="1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ընտրություններին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/>
            </a:r>
            <a:b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</a:b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2737" y="2073701"/>
            <a:ext cx="10324214" cy="3851628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բացահայտումներ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Զ</a:t>
            </a:r>
            <a:r>
              <a:rPr lang="hy-AM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ինծառայող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ընտրողների մասնակցության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գաղտնիություն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Ընտրական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գործընթացի վերաբերյալ տեղեկատվություն  ստանալու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սահմանափակումներ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Հ</a:t>
            </a:r>
            <a:r>
              <a:rPr lang="hy-AM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րամանատարների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կողմից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զինծառայողների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շրջանում </a:t>
            </a:r>
            <a:r>
              <a:rPr lang="hy-AM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տարվո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ղ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քարոզչություն,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ուղղորդում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հարկադրանք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,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վերահսկողություն</a:t>
            </a:r>
            <a:endParaRPr lang="en-US" sz="18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Առաջարկներ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Վերացնել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ը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նտրատեղամասերի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համարների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գաղտնիությ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ունը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Ապահովել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զինծառայողների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18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իրազեկումը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ը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նտրական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գործընթացի և </a:t>
            </a:r>
            <a:r>
              <a:rPr lang="en-US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մրցակից</a:t>
            </a:r>
            <a:r>
              <a:rPr lang="en-US" sz="18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քաղաքական ուժերի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վերաբերյալ</a:t>
            </a:r>
            <a:endParaRPr lang="en-US" sz="18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800100" lvl="1" indent="-342900" algn="l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Սահմանել </a:t>
            </a:r>
            <a:r>
              <a:rPr lang="hy-AM" sz="1800" dirty="0" err="1">
                <a:latin typeface="Arian AMU" panose="01000000000000000000" pitchFamily="2" charset="0"/>
                <a:cs typeface="Arian AMU" panose="01000000000000000000" pitchFamily="2" charset="0"/>
              </a:rPr>
              <a:t>ընթացակարգեր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 զինծառայող ընտրողների ընտրելու իրավունքի </a:t>
            </a:r>
            <a:r>
              <a:rPr lang="en-US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            </a:t>
            </a:r>
            <a:r>
              <a:rPr lang="hy-AM" sz="18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ազատ </a:t>
            </a:r>
            <a:r>
              <a:rPr lang="hy-AM" sz="1800" dirty="0">
                <a:latin typeface="Arian AMU" panose="01000000000000000000" pitchFamily="2" charset="0"/>
                <a:cs typeface="Arian AMU" panose="01000000000000000000" pitchFamily="2" charset="0"/>
              </a:rPr>
              <a:t>իրականացման համար</a:t>
            </a: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3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" name="Picture 2" descr="ՀՀ զինծառայողների ընտրական իրավունքի իրացման խնդիրներ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5970" y="4037145"/>
            <a:ext cx="1547438" cy="219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02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39328"/>
          </a:xfrm>
        </p:spPr>
        <p:txBody>
          <a:bodyPr>
            <a:normAutofit/>
          </a:bodyPr>
          <a:lstStyle/>
          <a:p>
            <a:pPr algn="l"/>
            <a:r>
              <a:rPr lang="hy-AM" sz="2400" b="1" dirty="0">
                <a:latin typeface="Arian AMU" panose="01000000000000000000" pitchFamily="2" charset="0"/>
                <a:cs typeface="Arian AMU" panose="01000000000000000000" pitchFamily="2" charset="0"/>
              </a:rPr>
              <a:t>Հետագա անելիքներ</a:t>
            </a:r>
            <a:endParaRPr lang="en-US" sz="2400" b="1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2220391"/>
            <a:ext cx="10122196" cy="4024293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Օրենսդրական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փոփոխություններ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՝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հստակեցնելու</a:t>
            </a:r>
            <a:r>
              <a:rPr lang="hy-AM" b="1" dirty="0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b="1" dirty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գաղտնագրման ենթակա 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hy-AM" b="1" dirty="0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տեղեկությունների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latin typeface="Arian AMU" panose="01000000000000000000" pitchFamily="2" charset="0"/>
                <a:cs typeface="Arian AMU" panose="01000000000000000000" pitchFamily="2" charset="0"/>
              </a:rPr>
              <a:t>շրջանակը</a:t>
            </a:r>
            <a:endParaRPr lang="en-US" b="1" dirty="0">
              <a:solidFill>
                <a:schemeClr val="accent5">
                  <a:lumMod val="50000"/>
                </a:schemeClr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6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0054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4426" y="140679"/>
            <a:ext cx="10374923" cy="1352972"/>
            <a:chOff x="574426" y="140679"/>
            <a:chExt cx="10374923" cy="1352972"/>
          </a:xfrm>
        </p:grpSpPr>
        <p:pic>
          <p:nvPicPr>
            <p:cNvPr id="13" name="Picture 14" descr="Logo_BE_ar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426" y="140679"/>
              <a:ext cx="1617789" cy="13529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3" descr="TI logo_text-ar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3641" y="189892"/>
              <a:ext cx="2885708" cy="10108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272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AMU</vt:lpstr>
      <vt:lpstr>Arian AMU</vt:lpstr>
      <vt:lpstr>Calibri</vt:lpstr>
      <vt:lpstr>Calibri Light</vt:lpstr>
      <vt:lpstr>Symbol</vt:lpstr>
      <vt:lpstr>Wingdings</vt:lpstr>
      <vt:lpstr>Office Theme</vt:lpstr>
      <vt:lpstr>Կոռուպցիոն ռիսկերի գնահատում  ՀՀ պաշտպանության բնագավառում </vt:lpstr>
      <vt:lpstr>Ծրագրի նկարագրություն</vt:lpstr>
      <vt:lpstr>Ակտիվների օտարում </vt:lpstr>
      <vt:lpstr>Պետական գնումներ </vt:lpstr>
      <vt:lpstr>Խորհրդարանական վերահսկողություն </vt:lpstr>
      <vt:lpstr>Զինծառայողների մասնակցություն ընտրություններին </vt:lpstr>
      <vt:lpstr>Հետագա անելիքներ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33</cp:revision>
  <cp:lastPrinted>2016-12-08T19:08:50Z</cp:lastPrinted>
  <dcterms:created xsi:type="dcterms:W3CDTF">2016-12-07T09:55:14Z</dcterms:created>
  <dcterms:modified xsi:type="dcterms:W3CDTF">2016-12-09T07:09:38Z</dcterms:modified>
</cp:coreProperties>
</file>