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6" r:id="rId1"/>
  </p:sldMasterIdLst>
  <p:sldIdLst>
    <p:sldId id="256" r:id="rId2"/>
    <p:sldId id="257" r:id="rId3"/>
    <p:sldId id="268" r:id="rId4"/>
    <p:sldId id="258" r:id="rId5"/>
    <p:sldId id="265" r:id="rId6"/>
    <p:sldId id="266" r:id="rId7"/>
    <p:sldId id="269" r:id="rId8"/>
    <p:sldId id="271" r:id="rId9"/>
    <p:sldId id="272" r:id="rId10"/>
    <p:sldId id="273" r:id="rId11"/>
    <p:sldId id="270" r:id="rId12"/>
    <p:sldId id="267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neh.Hayrapetyan" initials="N" lastIdx="2" clrIdx="0">
    <p:extLst>
      <p:ext uri="{19B8F6BF-5375-455C-9EA6-DF929625EA0E}">
        <p15:presenceInfo xmlns:p15="http://schemas.microsoft.com/office/powerpoint/2012/main" userId="S-1-5-21-1122058089-526457399-219882966-1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3" d="100"/>
          <a:sy n="63" d="100"/>
        </p:scale>
        <p:origin x="76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E1DDF7-C3B8-4FE0-9779-A9897F3B2588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2A27C58-F408-4174-8773-34E31734C36C}">
      <dgm:prSet phldrT="[Text]"/>
      <dgm:spPr/>
      <dgm:t>
        <a:bodyPr/>
        <a:lstStyle/>
        <a:p>
          <a:r>
            <a:rPr lang="en-US" dirty="0" err="1">
              <a:latin typeface="Arian AMU" panose="01000000000000000000" pitchFamily="2" charset="0"/>
              <a:cs typeface="Arian AMU" panose="01000000000000000000" pitchFamily="2" charset="0"/>
            </a:rPr>
            <a:t>Պաշտոնյաների</a:t>
          </a:r>
          <a:r>
            <a:rPr lang="en-US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dirty="0" err="1">
              <a:latin typeface="Arian AMU" panose="01000000000000000000" pitchFamily="2" charset="0"/>
              <a:cs typeface="Arian AMU" panose="01000000000000000000" pitchFamily="2" charset="0"/>
            </a:rPr>
            <a:t>հակասական</a:t>
          </a:r>
          <a:r>
            <a:rPr lang="en-US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dirty="0" err="1">
              <a:latin typeface="Arian AMU" panose="01000000000000000000" pitchFamily="2" charset="0"/>
              <a:cs typeface="Arian AMU" panose="01000000000000000000" pitchFamily="2" charset="0"/>
            </a:rPr>
            <a:t>մտքերը</a:t>
          </a:r>
          <a:r>
            <a:rPr lang="en-US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dirty="0" err="1">
              <a:latin typeface="Arian AMU" panose="01000000000000000000" pitchFamily="2" charset="0"/>
              <a:cs typeface="Arian AMU" panose="01000000000000000000" pitchFamily="2" charset="0"/>
            </a:rPr>
            <a:t>Ազատ</a:t>
          </a:r>
          <a:r>
            <a:rPr lang="en-US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dirty="0" err="1">
              <a:latin typeface="Arian AMU" panose="01000000000000000000" pitchFamily="2" charset="0"/>
              <a:cs typeface="Arian AMU" panose="01000000000000000000" pitchFamily="2" charset="0"/>
            </a:rPr>
            <a:t>գետում</a:t>
          </a:r>
          <a:r>
            <a:rPr lang="en-US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dirty="0" err="1">
              <a:latin typeface="Arian AMU" panose="01000000000000000000" pitchFamily="2" charset="0"/>
              <a:cs typeface="Arian AMU" panose="01000000000000000000" pitchFamily="2" charset="0"/>
            </a:rPr>
            <a:t>առկա</a:t>
          </a:r>
          <a:r>
            <a:rPr lang="en-US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dirty="0" err="1">
              <a:latin typeface="Arian AMU" panose="01000000000000000000" pitchFamily="2" charset="0"/>
              <a:cs typeface="Arian AMU" panose="01000000000000000000" pitchFamily="2" charset="0"/>
            </a:rPr>
            <a:t>ջրաքանակի</a:t>
          </a:r>
          <a:r>
            <a:rPr lang="en-US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dirty="0" err="1">
              <a:latin typeface="Arian AMU" panose="01000000000000000000" pitchFamily="2" charset="0"/>
              <a:cs typeface="Arian AMU" panose="01000000000000000000" pitchFamily="2" charset="0"/>
            </a:rPr>
            <a:t>մասին</a:t>
          </a:r>
          <a:endParaRPr lang="en-US" dirty="0">
            <a:latin typeface="Arian AMU" panose="01000000000000000000" pitchFamily="2" charset="0"/>
            <a:cs typeface="Arian AMU" panose="01000000000000000000" pitchFamily="2" charset="0"/>
          </a:endParaRPr>
        </a:p>
      </dgm:t>
    </dgm:pt>
    <dgm:pt modelId="{AB968E42-3507-48E1-AAD8-8D693879190D}" type="parTrans" cxnId="{783F5242-34BA-45B1-8DAC-DB2336D13D24}">
      <dgm:prSet/>
      <dgm:spPr/>
      <dgm:t>
        <a:bodyPr/>
        <a:lstStyle/>
        <a:p>
          <a:endParaRPr lang="en-US"/>
        </a:p>
      </dgm:t>
    </dgm:pt>
    <dgm:pt modelId="{C8A38B57-652B-4E88-9C40-0707D76E5F3A}" type="sibTrans" cxnId="{783F5242-34BA-45B1-8DAC-DB2336D13D24}">
      <dgm:prSet/>
      <dgm:spPr/>
      <dgm:t>
        <a:bodyPr/>
        <a:lstStyle/>
        <a:p>
          <a:endParaRPr lang="en-US"/>
        </a:p>
      </dgm:t>
    </dgm:pt>
    <dgm:pt modelId="{EF1B4F77-BF66-448E-AF1F-3FED68CBE1F5}">
      <dgm:prSet phldrT="[Text]" custT="1"/>
      <dgm:spPr/>
      <dgm:t>
        <a:bodyPr/>
        <a:lstStyle/>
        <a:p>
          <a:endParaRPr lang="en-US" sz="1200" dirty="0">
            <a:latin typeface="Arian AMU" panose="01000000000000000000" pitchFamily="2" charset="0"/>
            <a:cs typeface="Arian AMU" panose="01000000000000000000" pitchFamily="2" charset="0"/>
          </a:endParaRPr>
        </a:p>
      </dgm:t>
    </dgm:pt>
    <dgm:pt modelId="{E847B0E7-DEEE-4893-8655-6D823F9EA0DC}" type="parTrans" cxnId="{E0F8E527-07BC-48FC-8B76-673C1C269512}">
      <dgm:prSet/>
      <dgm:spPr/>
      <dgm:t>
        <a:bodyPr/>
        <a:lstStyle/>
        <a:p>
          <a:endParaRPr lang="en-US"/>
        </a:p>
      </dgm:t>
    </dgm:pt>
    <dgm:pt modelId="{404E08CE-91F3-415B-829B-C59026DFEDE4}" type="sibTrans" cxnId="{E0F8E527-07BC-48FC-8B76-673C1C269512}">
      <dgm:prSet/>
      <dgm:spPr/>
      <dgm:t>
        <a:bodyPr/>
        <a:lstStyle/>
        <a:p>
          <a:endParaRPr lang="en-US"/>
        </a:p>
      </dgm:t>
    </dgm:pt>
    <dgm:pt modelId="{97C8817F-6B8B-4F01-9FFF-5089AAA0A2FF}">
      <dgm:prSet phldrT="[Text]"/>
      <dgm:spPr/>
      <dgm:t>
        <a:bodyPr/>
        <a:lstStyle/>
        <a:p>
          <a:r>
            <a:rPr lang="en-US" dirty="0" err="1">
              <a:latin typeface="Arian AMU" panose="01000000000000000000" pitchFamily="2" charset="0"/>
              <a:cs typeface="Arian AMU" panose="01000000000000000000" pitchFamily="2" charset="0"/>
            </a:rPr>
            <a:t>Կառավարությունը</a:t>
          </a:r>
          <a:r>
            <a:rPr lang="en-US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dirty="0" err="1">
              <a:latin typeface="Arian AMU" panose="01000000000000000000" pitchFamily="2" charset="0"/>
              <a:cs typeface="Arian AMU" panose="01000000000000000000" pitchFamily="2" charset="0"/>
            </a:rPr>
            <a:t>հանրային</a:t>
          </a:r>
          <a:r>
            <a:rPr lang="en-US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dirty="0" err="1">
              <a:latin typeface="Arian AMU" panose="01000000000000000000" pitchFamily="2" charset="0"/>
              <a:cs typeface="Arian AMU" panose="01000000000000000000" pitchFamily="2" charset="0"/>
            </a:rPr>
            <a:t>շահին</a:t>
          </a:r>
          <a:r>
            <a:rPr lang="en-US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dirty="0" err="1">
              <a:latin typeface="Arian AMU" panose="01000000000000000000" pitchFamily="2" charset="0"/>
              <a:cs typeface="Arian AMU" panose="01000000000000000000" pitchFamily="2" charset="0"/>
            </a:rPr>
            <a:t>հակասող</a:t>
          </a:r>
          <a:r>
            <a:rPr lang="en-US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dirty="0" err="1">
              <a:latin typeface="Arian AMU" panose="01000000000000000000" pitchFamily="2" charset="0"/>
              <a:cs typeface="Arian AMU" panose="01000000000000000000" pitchFamily="2" charset="0"/>
            </a:rPr>
            <a:t>որոշում</a:t>
          </a:r>
          <a:r>
            <a:rPr lang="en-US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dirty="0" err="1">
              <a:latin typeface="Arian AMU" panose="01000000000000000000" pitchFamily="2" charset="0"/>
              <a:cs typeface="Arian AMU" panose="01000000000000000000" pitchFamily="2" charset="0"/>
            </a:rPr>
            <a:t>էր</a:t>
          </a:r>
          <a:r>
            <a:rPr lang="en-US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dirty="0" err="1">
              <a:latin typeface="Arian AMU" panose="01000000000000000000" pitchFamily="2" charset="0"/>
              <a:cs typeface="Arian AMU" panose="01000000000000000000" pitchFamily="2" charset="0"/>
            </a:rPr>
            <a:t>կայացրել</a:t>
          </a:r>
          <a:endParaRPr lang="en-US" dirty="0">
            <a:latin typeface="Arian AMU" panose="01000000000000000000" pitchFamily="2" charset="0"/>
            <a:cs typeface="Arian AMU" panose="01000000000000000000" pitchFamily="2" charset="0"/>
          </a:endParaRPr>
        </a:p>
      </dgm:t>
    </dgm:pt>
    <dgm:pt modelId="{7FBBD030-4126-4B20-980F-EB5C05E63241}" type="parTrans" cxnId="{811C2F72-A0FC-4204-8470-A6E4E31790A6}">
      <dgm:prSet/>
      <dgm:spPr/>
      <dgm:t>
        <a:bodyPr/>
        <a:lstStyle/>
        <a:p>
          <a:endParaRPr lang="en-US"/>
        </a:p>
      </dgm:t>
    </dgm:pt>
    <dgm:pt modelId="{D8467169-43D3-4306-AF0D-0E45BB13072F}" type="sibTrans" cxnId="{811C2F72-A0FC-4204-8470-A6E4E31790A6}">
      <dgm:prSet/>
      <dgm:spPr/>
      <dgm:t>
        <a:bodyPr/>
        <a:lstStyle/>
        <a:p>
          <a:endParaRPr lang="en-US"/>
        </a:p>
      </dgm:t>
    </dgm:pt>
    <dgm:pt modelId="{62942CAC-17BB-48EC-B02D-2AF0883FA872}">
      <dgm:prSet phldrT="[Text]"/>
      <dgm:spPr/>
      <dgm:t>
        <a:bodyPr/>
        <a:lstStyle/>
        <a:p>
          <a:endParaRPr lang="en-US" sz="1000" dirty="0">
            <a:latin typeface="Arian AMU" panose="01000000000000000000" pitchFamily="2" charset="0"/>
            <a:cs typeface="Arian AMU" panose="01000000000000000000" pitchFamily="2" charset="0"/>
          </a:endParaRPr>
        </a:p>
      </dgm:t>
    </dgm:pt>
    <dgm:pt modelId="{7A0DFF72-0474-41F9-8E79-CB291EF89117}" type="parTrans" cxnId="{53F1BB08-FA11-47E3-88E5-3029C7DD282C}">
      <dgm:prSet/>
      <dgm:spPr/>
      <dgm:t>
        <a:bodyPr/>
        <a:lstStyle/>
        <a:p>
          <a:endParaRPr lang="en-US"/>
        </a:p>
      </dgm:t>
    </dgm:pt>
    <dgm:pt modelId="{155E2448-9D24-46B4-8B88-CFA7C53F3931}" type="sibTrans" cxnId="{53F1BB08-FA11-47E3-88E5-3029C7DD282C}">
      <dgm:prSet/>
      <dgm:spPr/>
      <dgm:t>
        <a:bodyPr/>
        <a:lstStyle/>
        <a:p>
          <a:endParaRPr lang="en-US"/>
        </a:p>
      </dgm:t>
    </dgm:pt>
    <dgm:pt modelId="{91D7E471-C1E2-4FAF-9E5D-22ABF5B1AF27}">
      <dgm:prSet custT="1"/>
      <dgm:spPr/>
      <dgm:t>
        <a:bodyPr/>
        <a:lstStyle/>
        <a:p>
          <a:r>
            <a:rPr lang="en-US" sz="1600" dirty="0" err="1">
              <a:latin typeface="Arian AMU" panose="01000000000000000000" pitchFamily="2" charset="0"/>
              <a:cs typeface="Arian AMU" panose="01000000000000000000" pitchFamily="2" charset="0"/>
            </a:rPr>
            <a:t>Նարեկ</a:t>
          </a:r>
          <a:r>
            <a:rPr lang="en-US" sz="16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hy-AM" sz="1600" dirty="0">
              <a:latin typeface="Arian AMU" panose="01000000000000000000" pitchFamily="2" charset="0"/>
              <a:cs typeface="Arian AMU" panose="01000000000000000000" pitchFamily="2" charset="0"/>
            </a:rPr>
            <a:t>և</a:t>
          </a:r>
          <a:r>
            <a:rPr lang="en-US" sz="16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600" dirty="0" err="1">
              <a:latin typeface="Arian AMU" panose="01000000000000000000" pitchFamily="2" charset="0"/>
              <a:cs typeface="Arian AMU" panose="01000000000000000000" pitchFamily="2" charset="0"/>
            </a:rPr>
            <a:t>Քաղցրաշեն</a:t>
          </a:r>
          <a:r>
            <a:rPr lang="hy-AM" sz="1600" dirty="0">
              <a:latin typeface="Arian AMU" panose="01000000000000000000" pitchFamily="2" charset="0"/>
              <a:cs typeface="Arian AMU" panose="01000000000000000000" pitchFamily="2" charset="0"/>
            </a:rPr>
            <a:t> համայնքներ և </a:t>
          </a:r>
          <a:r>
            <a:rPr lang="ru-RU" sz="16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hy-AM" sz="1600" dirty="0" err="1">
              <a:latin typeface="Arian AMU" panose="01000000000000000000" pitchFamily="2" charset="0"/>
              <a:cs typeface="Arian AMU" panose="01000000000000000000" pitchFamily="2" charset="0"/>
            </a:rPr>
            <a:t>ևս</a:t>
          </a:r>
          <a:r>
            <a:rPr lang="hy-AM" sz="16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600" dirty="0">
              <a:latin typeface="Arian AMU" panose="01000000000000000000" pitchFamily="2" charset="0"/>
              <a:cs typeface="Arian AMU" panose="01000000000000000000" pitchFamily="2" charset="0"/>
            </a:rPr>
            <a:t>10 </a:t>
          </a:r>
          <a:r>
            <a:rPr lang="hy-AM" sz="1600" dirty="0">
              <a:latin typeface="Arian AMU" panose="01000000000000000000" pitchFamily="2" charset="0"/>
              <a:cs typeface="Arian AMU" panose="01000000000000000000" pitchFamily="2" charset="0"/>
            </a:rPr>
            <a:t>համայնք</a:t>
          </a:r>
          <a:endParaRPr lang="en-US" sz="1600" dirty="0">
            <a:latin typeface="Arian AMU" panose="01000000000000000000" pitchFamily="2" charset="0"/>
            <a:cs typeface="Arian AMU" panose="01000000000000000000" pitchFamily="2" charset="0"/>
          </a:endParaRPr>
        </a:p>
      </dgm:t>
    </dgm:pt>
    <dgm:pt modelId="{9ED17830-7563-4FC5-A819-AA60092BF404}" type="parTrans" cxnId="{05EFAA95-F663-4C0E-9D2D-B6D3EEDCF621}">
      <dgm:prSet/>
      <dgm:spPr/>
      <dgm:t>
        <a:bodyPr/>
        <a:lstStyle/>
        <a:p>
          <a:endParaRPr lang="en-US"/>
        </a:p>
      </dgm:t>
    </dgm:pt>
    <dgm:pt modelId="{5EAAAF66-96BC-4644-BBF3-EDEAF4021A6F}" type="sibTrans" cxnId="{05EFAA95-F663-4C0E-9D2D-B6D3EEDCF621}">
      <dgm:prSet/>
      <dgm:spPr/>
      <dgm:t>
        <a:bodyPr/>
        <a:lstStyle/>
        <a:p>
          <a:endParaRPr lang="en-US"/>
        </a:p>
      </dgm:t>
    </dgm:pt>
    <dgm:pt modelId="{27962DBC-CA65-4AC2-8806-3F09B56D678F}">
      <dgm:prSet custT="1"/>
      <dgm:spPr/>
      <dgm:t>
        <a:bodyPr/>
        <a:lstStyle/>
        <a:p>
          <a:r>
            <a:rPr lang="en-US" sz="1600" dirty="0" err="1">
              <a:latin typeface="Arian AMU" panose="01000000000000000000" pitchFamily="2" charset="0"/>
              <a:cs typeface="Arian AMU" panose="01000000000000000000" pitchFamily="2" charset="0"/>
            </a:rPr>
            <a:t>Արարատյան</a:t>
          </a:r>
          <a:r>
            <a:rPr lang="en-US" sz="16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600" dirty="0" err="1">
              <a:latin typeface="Arian AMU" panose="01000000000000000000" pitchFamily="2" charset="0"/>
              <a:cs typeface="Arian AMU" panose="01000000000000000000" pitchFamily="2" charset="0"/>
            </a:rPr>
            <a:t>դաշտավայրում</a:t>
          </a:r>
          <a:r>
            <a:rPr lang="en-US" sz="16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600" dirty="0" err="1">
              <a:latin typeface="Arian AMU" panose="01000000000000000000" pitchFamily="2" charset="0"/>
              <a:cs typeface="Arian AMU" panose="01000000000000000000" pitchFamily="2" charset="0"/>
            </a:rPr>
            <a:t>ոռոգման</a:t>
          </a:r>
          <a:r>
            <a:rPr lang="en-US" sz="1600" dirty="0">
              <a:latin typeface="Arian AMU" panose="01000000000000000000" pitchFamily="2" charset="0"/>
              <a:cs typeface="Arian AMU" panose="01000000000000000000" pitchFamily="2" charset="0"/>
            </a:rPr>
            <a:t> ջ</a:t>
          </a:r>
          <a:r>
            <a:rPr lang="hy-AM" sz="1600" dirty="0" err="1">
              <a:latin typeface="Arian AMU" panose="01000000000000000000" pitchFamily="2" charset="0"/>
              <a:cs typeface="Arian AMU" panose="01000000000000000000" pitchFamily="2" charset="0"/>
            </a:rPr>
            <a:t>րի</a:t>
          </a:r>
          <a:r>
            <a:rPr lang="hy-AM" sz="1600" dirty="0">
              <a:latin typeface="Arian AMU" panose="01000000000000000000" pitchFamily="2" charset="0"/>
              <a:cs typeface="Arian AMU" panose="01000000000000000000" pitchFamily="2" charset="0"/>
            </a:rPr>
            <a:t> խնդիր</a:t>
          </a:r>
          <a:endParaRPr lang="en-US" sz="1600" dirty="0">
            <a:latin typeface="Arian AMU" panose="01000000000000000000" pitchFamily="2" charset="0"/>
            <a:cs typeface="Arian AMU" panose="01000000000000000000" pitchFamily="2" charset="0"/>
          </a:endParaRPr>
        </a:p>
      </dgm:t>
    </dgm:pt>
    <dgm:pt modelId="{BDD9B258-0EB8-4427-8B2A-8168BA0B7F59}" type="parTrans" cxnId="{9162255E-04B9-4A7B-90E3-227AC5DA75D3}">
      <dgm:prSet/>
      <dgm:spPr/>
      <dgm:t>
        <a:bodyPr/>
        <a:lstStyle/>
        <a:p>
          <a:endParaRPr lang="en-US"/>
        </a:p>
      </dgm:t>
    </dgm:pt>
    <dgm:pt modelId="{7FA7C76A-5619-4DF1-A238-ED9E6F9B4E2D}" type="sibTrans" cxnId="{9162255E-04B9-4A7B-90E3-227AC5DA75D3}">
      <dgm:prSet/>
      <dgm:spPr/>
      <dgm:t>
        <a:bodyPr/>
        <a:lstStyle/>
        <a:p>
          <a:endParaRPr lang="en-US"/>
        </a:p>
      </dgm:t>
    </dgm:pt>
    <dgm:pt modelId="{7C3FDB8C-1CE8-4C1C-AF15-BFE06E14BD9E}">
      <dgm:prSet custT="1"/>
      <dgm:spPr/>
      <dgm:t>
        <a:bodyPr/>
        <a:lstStyle/>
        <a:p>
          <a:r>
            <a:rPr lang="en-US" sz="1400" dirty="0" err="1">
              <a:latin typeface="Arian AMU" panose="01000000000000000000" pitchFamily="2" charset="0"/>
              <a:cs typeface="Arian AMU" panose="01000000000000000000" pitchFamily="2" charset="0"/>
            </a:rPr>
            <a:t>Գետում</a:t>
          </a:r>
          <a:r>
            <a:rPr lang="en-US" sz="14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400" dirty="0" err="1">
              <a:latin typeface="Arian AMU" panose="01000000000000000000" pitchFamily="2" charset="0"/>
              <a:cs typeface="Arian AMU" panose="01000000000000000000" pitchFamily="2" charset="0"/>
            </a:rPr>
            <a:t>առկա</a:t>
          </a:r>
          <a:r>
            <a:rPr lang="en-US" sz="14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400" dirty="0" err="1">
              <a:latin typeface="Arian AMU" panose="01000000000000000000" pitchFamily="2" charset="0"/>
              <a:cs typeface="Arian AMU" panose="01000000000000000000" pitchFamily="2" charset="0"/>
            </a:rPr>
            <a:t>քիչ</a:t>
          </a:r>
          <a:r>
            <a:rPr lang="en-US" sz="14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400" dirty="0" err="1">
              <a:latin typeface="Arian AMU" panose="01000000000000000000" pitchFamily="2" charset="0"/>
              <a:cs typeface="Arian AMU" panose="01000000000000000000" pitchFamily="2" charset="0"/>
            </a:rPr>
            <a:t>ջրաքանակը</a:t>
          </a:r>
          <a:r>
            <a:rPr lang="hy-AM" sz="14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400" dirty="0" err="1">
              <a:latin typeface="Arian AMU" panose="01000000000000000000" pitchFamily="2" charset="0"/>
              <a:cs typeface="Arian AMU" panose="01000000000000000000" pitchFamily="2" charset="0"/>
            </a:rPr>
            <a:t>չի</a:t>
          </a:r>
          <a:r>
            <a:rPr lang="en-US" sz="14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400" dirty="0" err="1">
              <a:latin typeface="Arian AMU" panose="01000000000000000000" pitchFamily="2" charset="0"/>
              <a:cs typeface="Arian AMU" panose="01000000000000000000" pitchFamily="2" charset="0"/>
            </a:rPr>
            <a:t>բավականացնելու</a:t>
          </a:r>
          <a:endParaRPr lang="en-US" sz="1400" dirty="0">
            <a:latin typeface="Arian AMU" panose="01000000000000000000" pitchFamily="2" charset="0"/>
            <a:cs typeface="Arian AMU" panose="01000000000000000000" pitchFamily="2" charset="0"/>
          </a:endParaRPr>
        </a:p>
      </dgm:t>
    </dgm:pt>
    <dgm:pt modelId="{56CD8A7C-7141-4237-8642-F9EC620E82CC}" type="parTrans" cxnId="{68A7E69F-D1C6-45E5-80CD-D018A5642908}">
      <dgm:prSet/>
      <dgm:spPr/>
      <dgm:t>
        <a:bodyPr/>
        <a:lstStyle/>
        <a:p>
          <a:endParaRPr lang="en-US"/>
        </a:p>
      </dgm:t>
    </dgm:pt>
    <dgm:pt modelId="{D8D8E384-3DFB-4EA7-B2EF-BF0484B456CD}" type="sibTrans" cxnId="{68A7E69F-D1C6-45E5-80CD-D018A5642908}">
      <dgm:prSet/>
      <dgm:spPr/>
      <dgm:t>
        <a:bodyPr/>
        <a:lstStyle/>
        <a:p>
          <a:endParaRPr lang="en-US"/>
        </a:p>
      </dgm:t>
    </dgm:pt>
    <dgm:pt modelId="{68A3BDD3-09D6-4477-8DA7-CDEABA7A33FB}">
      <dgm:prSet custT="1"/>
      <dgm:spPr/>
      <dgm:t>
        <a:bodyPr/>
        <a:lstStyle/>
        <a:p>
          <a:r>
            <a:rPr lang="en-US" sz="1400" dirty="0" err="1" smtClean="0">
              <a:latin typeface="Arian AMU" panose="01000000000000000000" pitchFamily="2" charset="0"/>
              <a:cs typeface="Arian AMU" panose="01000000000000000000" pitchFamily="2" charset="0"/>
            </a:rPr>
            <a:t>Աբրահամյանը</a:t>
          </a:r>
          <a:r>
            <a:rPr lang="en-US" sz="1400" dirty="0" smtClean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400" dirty="0" err="1">
              <a:latin typeface="Arian AMU" panose="01000000000000000000" pitchFamily="2" charset="0"/>
              <a:cs typeface="Arian AMU" panose="01000000000000000000" pitchFamily="2" charset="0"/>
            </a:rPr>
            <a:t>Նարեկ</a:t>
          </a:r>
          <a:r>
            <a:rPr lang="en-US" sz="14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400" dirty="0" err="1">
              <a:latin typeface="Arian AMU" panose="01000000000000000000" pitchFamily="2" charset="0"/>
              <a:cs typeface="Arian AMU" panose="01000000000000000000" pitchFamily="2" charset="0"/>
            </a:rPr>
            <a:t>գյուղում</a:t>
          </a:r>
          <a:r>
            <a:rPr lang="en-US" sz="1400" dirty="0">
              <a:latin typeface="Arian AMU" panose="01000000000000000000" pitchFamily="2" charset="0"/>
              <a:cs typeface="Arian AMU" panose="01000000000000000000" pitchFamily="2" charset="0"/>
            </a:rPr>
            <a:t> 120 </a:t>
          </a:r>
          <a:r>
            <a:rPr lang="en-US" sz="1400" dirty="0" err="1">
              <a:latin typeface="Arian AMU" panose="01000000000000000000" pitchFamily="2" charset="0"/>
              <a:cs typeface="Arian AMU" panose="01000000000000000000" pitchFamily="2" charset="0"/>
            </a:rPr>
            <a:t>հա</a:t>
          </a:r>
          <a:r>
            <a:rPr lang="en-US" sz="14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400" dirty="0" err="1">
              <a:latin typeface="Arian AMU" panose="01000000000000000000" pitchFamily="2" charset="0"/>
              <a:cs typeface="Arian AMU" panose="01000000000000000000" pitchFamily="2" charset="0"/>
            </a:rPr>
            <a:t>հողատարածք</a:t>
          </a:r>
          <a:r>
            <a:rPr lang="en-US" sz="14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400" dirty="0" err="1">
              <a:latin typeface="Arian AMU" panose="01000000000000000000" pitchFamily="2" charset="0"/>
              <a:cs typeface="Arian AMU" panose="01000000000000000000" pitchFamily="2" charset="0"/>
            </a:rPr>
            <a:t>ունի</a:t>
          </a:r>
          <a:r>
            <a:rPr lang="en-US" sz="1400" dirty="0">
              <a:latin typeface="Arian AMU" panose="01000000000000000000" pitchFamily="2" charset="0"/>
              <a:cs typeface="Arian AMU" panose="01000000000000000000" pitchFamily="2" charset="0"/>
            </a:rPr>
            <a:t>, </a:t>
          </a:r>
          <a:r>
            <a:rPr lang="en-US" sz="1400" dirty="0" err="1">
              <a:latin typeface="Arian AMU" panose="01000000000000000000" pitchFamily="2" charset="0"/>
              <a:cs typeface="Arian AMU" panose="01000000000000000000" pitchFamily="2" charset="0"/>
            </a:rPr>
            <a:t>իսկ</a:t>
          </a:r>
          <a:r>
            <a:rPr lang="en-US" sz="14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400" dirty="0" err="1">
              <a:latin typeface="Arian AMU" panose="01000000000000000000" pitchFamily="2" charset="0"/>
              <a:cs typeface="Arian AMU" panose="01000000000000000000" pitchFamily="2" charset="0"/>
            </a:rPr>
            <a:t>Քաղցրաշենում</a:t>
          </a:r>
          <a:r>
            <a:rPr lang="en-US" sz="1400" dirty="0">
              <a:latin typeface="Arian AMU" panose="01000000000000000000" pitchFamily="2" charset="0"/>
              <a:cs typeface="Arian AMU" panose="01000000000000000000" pitchFamily="2" charset="0"/>
            </a:rPr>
            <a:t>` 80 </a:t>
          </a:r>
          <a:r>
            <a:rPr lang="en-US" sz="1400" dirty="0" err="1" smtClean="0">
              <a:latin typeface="Arian AMU" panose="01000000000000000000" pitchFamily="2" charset="0"/>
              <a:cs typeface="Arian AMU" panose="01000000000000000000" pitchFamily="2" charset="0"/>
            </a:rPr>
            <a:t>հա</a:t>
          </a:r>
          <a:r>
            <a:rPr lang="hy-AM" sz="1400" dirty="0" smtClean="0">
              <a:latin typeface="Arian AMU" panose="01000000000000000000" pitchFamily="2" charset="0"/>
              <a:cs typeface="Arian AMU" panose="01000000000000000000" pitchFamily="2" charset="0"/>
            </a:rPr>
            <a:t>։ Հ</a:t>
          </a:r>
          <a:r>
            <a:rPr lang="en-US" sz="1400" dirty="0" err="1" smtClean="0">
              <a:latin typeface="Arian AMU" panose="01000000000000000000" pitchFamily="2" charset="0"/>
              <a:cs typeface="Arian AMU" panose="01000000000000000000" pitchFamily="2" charset="0"/>
            </a:rPr>
            <a:t>ավանաբար</a:t>
          </a:r>
          <a:r>
            <a:rPr lang="en-US" sz="1400" dirty="0">
              <a:latin typeface="Arian AMU" panose="01000000000000000000" pitchFamily="2" charset="0"/>
              <a:cs typeface="Arian AMU" panose="01000000000000000000" pitchFamily="2" charset="0"/>
            </a:rPr>
            <a:t>, </a:t>
          </a:r>
          <a:r>
            <a:rPr lang="en-US" sz="1400" dirty="0" err="1">
              <a:latin typeface="Arian AMU" panose="01000000000000000000" pitchFamily="2" charset="0"/>
              <a:cs typeface="Arian AMU" panose="01000000000000000000" pitchFamily="2" charset="0"/>
            </a:rPr>
            <a:t>ինքնահոս</a:t>
          </a:r>
          <a:r>
            <a:rPr lang="en-US" sz="14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400" dirty="0" err="1">
              <a:latin typeface="Arian AMU" panose="01000000000000000000" pitchFamily="2" charset="0"/>
              <a:cs typeface="Arian AMU" panose="01000000000000000000" pitchFamily="2" charset="0"/>
            </a:rPr>
            <a:t>եղ</a:t>
          </a:r>
          <a:r>
            <a:rPr lang="ru-RU" sz="1400" dirty="0">
              <a:latin typeface="Arian AMU" panose="01000000000000000000" pitchFamily="2" charset="0"/>
              <a:cs typeface="Arian AMU" panose="01000000000000000000" pitchFamily="2" charset="0"/>
            </a:rPr>
            <a:t>ա</a:t>
          </a:r>
          <a:r>
            <a:rPr lang="en-US" sz="1400" dirty="0" err="1">
              <a:latin typeface="Arian AMU" panose="01000000000000000000" pitchFamily="2" charset="0"/>
              <a:cs typeface="Arian AMU" panose="01000000000000000000" pitchFamily="2" charset="0"/>
            </a:rPr>
            <a:t>նակով</a:t>
          </a:r>
          <a:r>
            <a:rPr lang="en-US" sz="14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400" dirty="0" err="1">
              <a:latin typeface="Arian AMU" panose="01000000000000000000" pitchFamily="2" charset="0"/>
              <a:cs typeface="Arian AMU" panose="01000000000000000000" pitchFamily="2" charset="0"/>
            </a:rPr>
            <a:t>Քաղցրաշեն</a:t>
          </a:r>
          <a:r>
            <a:rPr lang="en-US" sz="14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400" dirty="0" err="1">
              <a:latin typeface="Arian AMU" panose="01000000000000000000" pitchFamily="2" charset="0"/>
              <a:cs typeface="Arian AMU" panose="01000000000000000000" pitchFamily="2" charset="0"/>
            </a:rPr>
            <a:t>հասնող</a:t>
          </a:r>
          <a:r>
            <a:rPr lang="en-US" sz="14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400" dirty="0" err="1">
              <a:latin typeface="Arian AMU" panose="01000000000000000000" pitchFamily="2" charset="0"/>
              <a:cs typeface="Arian AMU" panose="01000000000000000000" pitchFamily="2" charset="0"/>
            </a:rPr>
            <a:t>ջուրը</a:t>
          </a:r>
          <a:r>
            <a:rPr lang="en-US" sz="14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400" dirty="0" err="1">
              <a:latin typeface="Arian AMU" panose="01000000000000000000" pitchFamily="2" charset="0"/>
              <a:cs typeface="Arian AMU" panose="01000000000000000000" pitchFamily="2" charset="0"/>
            </a:rPr>
            <a:t>կփոխարինի</a:t>
          </a:r>
          <a:r>
            <a:rPr lang="en-US" sz="14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ru-RU" sz="1400" dirty="0">
              <a:latin typeface="Arian AMU" panose="01000000000000000000" pitchFamily="2" charset="0"/>
              <a:cs typeface="Arian AMU" panose="01000000000000000000" pitchFamily="2" charset="0"/>
            </a:rPr>
            <a:t>միայն </a:t>
          </a:r>
          <a:r>
            <a:rPr lang="en-US" sz="1400" dirty="0" err="1">
              <a:latin typeface="Arian AMU" panose="01000000000000000000" pitchFamily="2" charset="0"/>
              <a:cs typeface="Arian AMU" panose="01000000000000000000" pitchFamily="2" charset="0"/>
            </a:rPr>
            <a:t>նրա</a:t>
          </a:r>
          <a:r>
            <a:rPr lang="en-US" sz="14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400" dirty="0" err="1">
              <a:latin typeface="Arian AMU" panose="01000000000000000000" pitchFamily="2" charset="0"/>
              <a:cs typeface="Arian AMU" panose="01000000000000000000" pitchFamily="2" charset="0"/>
            </a:rPr>
            <a:t>պոմպակայանին</a:t>
          </a:r>
          <a:r>
            <a:rPr lang="en-US" sz="1400" dirty="0">
              <a:latin typeface="Arian AMU" panose="01000000000000000000" pitchFamily="2" charset="0"/>
              <a:cs typeface="Arian AMU" panose="01000000000000000000" pitchFamily="2" charset="0"/>
            </a:rPr>
            <a:t>:</a:t>
          </a:r>
        </a:p>
      </dgm:t>
    </dgm:pt>
    <dgm:pt modelId="{34CA31A1-E783-486A-BF68-D7FBE438CDE3}" type="parTrans" cxnId="{7B9655C9-651D-457E-9F36-68431781D577}">
      <dgm:prSet/>
      <dgm:spPr/>
      <dgm:t>
        <a:bodyPr/>
        <a:lstStyle/>
        <a:p>
          <a:endParaRPr lang="en-US"/>
        </a:p>
      </dgm:t>
    </dgm:pt>
    <dgm:pt modelId="{ADAB7F3D-FF74-4A06-B6D9-C18C31700F35}" type="sibTrans" cxnId="{7B9655C9-651D-457E-9F36-68431781D577}">
      <dgm:prSet/>
      <dgm:spPr/>
      <dgm:t>
        <a:bodyPr/>
        <a:lstStyle/>
        <a:p>
          <a:endParaRPr lang="en-US"/>
        </a:p>
      </dgm:t>
    </dgm:pt>
    <dgm:pt modelId="{9D6442F0-81F4-4686-9647-A83605E1F5E8}" type="pres">
      <dgm:prSet presAssocID="{A4E1DDF7-C3B8-4FE0-9779-A9897F3B258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4858B0D-44B8-4429-9202-21034C5028C7}" type="pres">
      <dgm:prSet presAssocID="{02A27C58-F408-4174-8773-34E31734C36C}" presName="linNode" presStyleCnt="0"/>
      <dgm:spPr/>
    </dgm:pt>
    <dgm:pt modelId="{AF7BD92E-9FE4-4FD1-9D74-CC0676BCC8A4}" type="pres">
      <dgm:prSet presAssocID="{02A27C58-F408-4174-8773-34E31734C36C}" presName="parentShp" presStyleLbl="node1" presStyleIdx="0" presStyleCnt="2" custLinFactNeighborY="-3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286AEF-E68B-4328-B87B-7881CFAE7E2F}" type="pres">
      <dgm:prSet presAssocID="{02A27C58-F408-4174-8773-34E31734C36C}" presName="childShp" presStyleLbl="bgAccFollowNode1" presStyleIdx="0" presStyleCnt="2" custScaleY="96713" custLinFactNeighborX="1852" custLinFactNeighborY="-3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85877-573F-46AB-BDE3-0F67789F01C8}" type="pres">
      <dgm:prSet presAssocID="{C8A38B57-652B-4E88-9C40-0707D76E5F3A}" presName="spacing" presStyleCnt="0"/>
      <dgm:spPr/>
    </dgm:pt>
    <dgm:pt modelId="{82BC84DE-257B-4BDF-9CEB-E96B8D4BACD8}" type="pres">
      <dgm:prSet presAssocID="{97C8817F-6B8B-4F01-9FFF-5089AAA0A2FF}" presName="linNode" presStyleCnt="0"/>
      <dgm:spPr/>
    </dgm:pt>
    <dgm:pt modelId="{F3D2198F-A622-48DF-8951-76756091FB67}" type="pres">
      <dgm:prSet presAssocID="{97C8817F-6B8B-4F01-9FFF-5089AAA0A2FF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66D76-E693-4D50-B1B7-A9E038C86278}" type="pres">
      <dgm:prSet presAssocID="{97C8817F-6B8B-4F01-9FFF-5089AAA0A2FF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1C2F72-A0FC-4204-8470-A6E4E31790A6}" srcId="{A4E1DDF7-C3B8-4FE0-9779-A9897F3B2588}" destId="{97C8817F-6B8B-4F01-9FFF-5089AAA0A2FF}" srcOrd="1" destOrd="0" parTransId="{7FBBD030-4126-4B20-980F-EB5C05E63241}" sibTransId="{D8467169-43D3-4306-AF0D-0E45BB13072F}"/>
    <dgm:cxn modelId="{68A7E69F-D1C6-45E5-80CD-D018A5642908}" srcId="{97C8817F-6B8B-4F01-9FFF-5089AAA0A2FF}" destId="{7C3FDB8C-1CE8-4C1C-AF15-BFE06E14BD9E}" srcOrd="1" destOrd="0" parTransId="{56CD8A7C-7141-4237-8642-F9EC620E82CC}" sibTransId="{D8D8E384-3DFB-4EA7-B2EF-BF0484B456CD}"/>
    <dgm:cxn modelId="{783F5242-34BA-45B1-8DAC-DB2336D13D24}" srcId="{A4E1DDF7-C3B8-4FE0-9779-A9897F3B2588}" destId="{02A27C58-F408-4174-8773-34E31734C36C}" srcOrd="0" destOrd="0" parTransId="{AB968E42-3507-48E1-AAD8-8D693879190D}" sibTransId="{C8A38B57-652B-4E88-9C40-0707D76E5F3A}"/>
    <dgm:cxn modelId="{D95D3516-AAB4-4E01-BD48-686127481595}" type="presOf" srcId="{97C8817F-6B8B-4F01-9FFF-5089AAA0A2FF}" destId="{F3D2198F-A622-48DF-8951-76756091FB67}" srcOrd="0" destOrd="0" presId="urn:microsoft.com/office/officeart/2005/8/layout/vList6"/>
    <dgm:cxn modelId="{9FB005CE-A3B1-46F4-8457-EAF43E802B3A}" type="presOf" srcId="{62942CAC-17BB-48EC-B02D-2AF0883FA872}" destId="{22566D76-E693-4D50-B1B7-A9E038C86278}" srcOrd="0" destOrd="0" presId="urn:microsoft.com/office/officeart/2005/8/layout/vList6"/>
    <dgm:cxn modelId="{FFF5766F-B809-48CE-BD35-E22BB88E5D04}" type="presOf" srcId="{7C3FDB8C-1CE8-4C1C-AF15-BFE06E14BD9E}" destId="{22566D76-E693-4D50-B1B7-A9E038C86278}" srcOrd="0" destOrd="1" presId="urn:microsoft.com/office/officeart/2005/8/layout/vList6"/>
    <dgm:cxn modelId="{53F1BB08-FA11-47E3-88E5-3029C7DD282C}" srcId="{97C8817F-6B8B-4F01-9FFF-5089AAA0A2FF}" destId="{62942CAC-17BB-48EC-B02D-2AF0883FA872}" srcOrd="0" destOrd="0" parTransId="{7A0DFF72-0474-41F9-8E79-CB291EF89117}" sibTransId="{155E2448-9D24-46B4-8B88-CFA7C53F3931}"/>
    <dgm:cxn modelId="{4F7BEECE-9AAB-4966-8614-7D19B8623923}" type="presOf" srcId="{91D7E471-C1E2-4FAF-9E5D-22ABF5B1AF27}" destId="{82286AEF-E68B-4328-B87B-7881CFAE7E2F}" srcOrd="0" destOrd="1" presId="urn:microsoft.com/office/officeart/2005/8/layout/vList6"/>
    <dgm:cxn modelId="{E4328211-6ECF-45BB-AA43-A1D2C8243005}" type="presOf" srcId="{A4E1DDF7-C3B8-4FE0-9779-A9897F3B2588}" destId="{9D6442F0-81F4-4686-9647-A83605E1F5E8}" srcOrd="0" destOrd="0" presId="urn:microsoft.com/office/officeart/2005/8/layout/vList6"/>
    <dgm:cxn modelId="{9162255E-04B9-4A7B-90E3-227AC5DA75D3}" srcId="{02A27C58-F408-4174-8773-34E31734C36C}" destId="{27962DBC-CA65-4AC2-8806-3F09B56D678F}" srcOrd="2" destOrd="0" parTransId="{BDD9B258-0EB8-4427-8B2A-8168BA0B7F59}" sibTransId="{7FA7C76A-5619-4DF1-A238-ED9E6F9B4E2D}"/>
    <dgm:cxn modelId="{E0F8E527-07BC-48FC-8B76-673C1C269512}" srcId="{02A27C58-F408-4174-8773-34E31734C36C}" destId="{EF1B4F77-BF66-448E-AF1F-3FED68CBE1F5}" srcOrd="0" destOrd="0" parTransId="{E847B0E7-DEEE-4893-8655-6D823F9EA0DC}" sibTransId="{404E08CE-91F3-415B-829B-C59026DFEDE4}"/>
    <dgm:cxn modelId="{6DE77EB9-4C53-4E88-9E8E-702F0EDB4443}" type="presOf" srcId="{27962DBC-CA65-4AC2-8806-3F09B56D678F}" destId="{82286AEF-E68B-4328-B87B-7881CFAE7E2F}" srcOrd="0" destOrd="2" presId="urn:microsoft.com/office/officeart/2005/8/layout/vList6"/>
    <dgm:cxn modelId="{133095F6-138E-49BD-A17C-E3BF2F82802B}" type="presOf" srcId="{02A27C58-F408-4174-8773-34E31734C36C}" destId="{AF7BD92E-9FE4-4FD1-9D74-CC0676BCC8A4}" srcOrd="0" destOrd="0" presId="urn:microsoft.com/office/officeart/2005/8/layout/vList6"/>
    <dgm:cxn modelId="{7B9655C9-651D-457E-9F36-68431781D577}" srcId="{97C8817F-6B8B-4F01-9FFF-5089AAA0A2FF}" destId="{68A3BDD3-09D6-4477-8DA7-CDEABA7A33FB}" srcOrd="2" destOrd="0" parTransId="{34CA31A1-E783-486A-BF68-D7FBE438CDE3}" sibTransId="{ADAB7F3D-FF74-4A06-B6D9-C18C31700F35}"/>
    <dgm:cxn modelId="{CD9DE2A6-AA84-4611-B1EE-C2DA6C01F075}" type="presOf" srcId="{EF1B4F77-BF66-448E-AF1F-3FED68CBE1F5}" destId="{82286AEF-E68B-4328-B87B-7881CFAE7E2F}" srcOrd="0" destOrd="0" presId="urn:microsoft.com/office/officeart/2005/8/layout/vList6"/>
    <dgm:cxn modelId="{66F44F4D-6D38-4B25-9E09-EF22F70ABAAE}" type="presOf" srcId="{68A3BDD3-09D6-4477-8DA7-CDEABA7A33FB}" destId="{22566D76-E693-4D50-B1B7-A9E038C86278}" srcOrd="0" destOrd="2" presId="urn:microsoft.com/office/officeart/2005/8/layout/vList6"/>
    <dgm:cxn modelId="{05EFAA95-F663-4C0E-9D2D-B6D3EEDCF621}" srcId="{02A27C58-F408-4174-8773-34E31734C36C}" destId="{91D7E471-C1E2-4FAF-9E5D-22ABF5B1AF27}" srcOrd="1" destOrd="0" parTransId="{9ED17830-7563-4FC5-A819-AA60092BF404}" sibTransId="{5EAAAF66-96BC-4644-BBF3-EDEAF4021A6F}"/>
    <dgm:cxn modelId="{EEF3A82F-C938-49E3-8486-2250A2C89744}" type="presParOf" srcId="{9D6442F0-81F4-4686-9647-A83605E1F5E8}" destId="{84858B0D-44B8-4429-9202-21034C5028C7}" srcOrd="0" destOrd="0" presId="urn:microsoft.com/office/officeart/2005/8/layout/vList6"/>
    <dgm:cxn modelId="{CE22D7EC-1CD0-4244-9670-BDED425CE6C3}" type="presParOf" srcId="{84858B0D-44B8-4429-9202-21034C5028C7}" destId="{AF7BD92E-9FE4-4FD1-9D74-CC0676BCC8A4}" srcOrd="0" destOrd="0" presId="urn:microsoft.com/office/officeart/2005/8/layout/vList6"/>
    <dgm:cxn modelId="{542D134C-0DC2-4CD6-A583-67A7D479CFB2}" type="presParOf" srcId="{84858B0D-44B8-4429-9202-21034C5028C7}" destId="{82286AEF-E68B-4328-B87B-7881CFAE7E2F}" srcOrd="1" destOrd="0" presId="urn:microsoft.com/office/officeart/2005/8/layout/vList6"/>
    <dgm:cxn modelId="{F1DB6C8E-5082-4F2B-8F2A-1195861AD494}" type="presParOf" srcId="{9D6442F0-81F4-4686-9647-A83605E1F5E8}" destId="{58B85877-573F-46AB-BDE3-0F67789F01C8}" srcOrd="1" destOrd="0" presId="urn:microsoft.com/office/officeart/2005/8/layout/vList6"/>
    <dgm:cxn modelId="{1F13F704-8F91-4DDC-B6DE-1D6581005222}" type="presParOf" srcId="{9D6442F0-81F4-4686-9647-A83605E1F5E8}" destId="{82BC84DE-257B-4BDF-9CEB-E96B8D4BACD8}" srcOrd="2" destOrd="0" presId="urn:microsoft.com/office/officeart/2005/8/layout/vList6"/>
    <dgm:cxn modelId="{6AF1B7C5-4840-4BF9-A88C-7A34D5FF3AA1}" type="presParOf" srcId="{82BC84DE-257B-4BDF-9CEB-E96B8D4BACD8}" destId="{F3D2198F-A622-48DF-8951-76756091FB67}" srcOrd="0" destOrd="0" presId="urn:microsoft.com/office/officeart/2005/8/layout/vList6"/>
    <dgm:cxn modelId="{0FFA524D-7623-4960-B647-125366BE36EB}" type="presParOf" srcId="{82BC84DE-257B-4BDF-9CEB-E96B8D4BACD8}" destId="{22566D76-E693-4D50-B1B7-A9E038C8627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286AEF-E68B-4328-B87B-7881CFAE7E2F}">
      <dsp:nvSpPr>
        <dsp:cNvPr id="0" name=""/>
        <dsp:cNvSpPr/>
      </dsp:nvSpPr>
      <dsp:spPr>
        <a:xfrm>
          <a:off x="3291839" y="0"/>
          <a:ext cx="4937760" cy="2156929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Arian AMU" panose="01000000000000000000" pitchFamily="2" charset="0"/>
            <a:cs typeface="Arian AMU" panose="01000000000000000000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>
              <a:latin typeface="Arian AMU" panose="01000000000000000000" pitchFamily="2" charset="0"/>
              <a:cs typeface="Arian AMU" panose="01000000000000000000" pitchFamily="2" charset="0"/>
            </a:rPr>
            <a:t>Նարեկ</a:t>
          </a:r>
          <a:r>
            <a:rPr lang="en-US" sz="16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hy-AM" sz="1600" kern="1200" dirty="0">
              <a:latin typeface="Arian AMU" panose="01000000000000000000" pitchFamily="2" charset="0"/>
              <a:cs typeface="Arian AMU" panose="01000000000000000000" pitchFamily="2" charset="0"/>
            </a:rPr>
            <a:t>և</a:t>
          </a:r>
          <a:r>
            <a:rPr lang="en-US" sz="16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600" kern="1200" dirty="0" err="1">
              <a:latin typeface="Arian AMU" panose="01000000000000000000" pitchFamily="2" charset="0"/>
              <a:cs typeface="Arian AMU" panose="01000000000000000000" pitchFamily="2" charset="0"/>
            </a:rPr>
            <a:t>Քաղցրաշեն</a:t>
          </a:r>
          <a:r>
            <a:rPr lang="hy-AM" sz="1600" kern="1200" dirty="0">
              <a:latin typeface="Arian AMU" panose="01000000000000000000" pitchFamily="2" charset="0"/>
              <a:cs typeface="Arian AMU" panose="01000000000000000000" pitchFamily="2" charset="0"/>
            </a:rPr>
            <a:t> համայնքներ և </a:t>
          </a:r>
          <a:r>
            <a:rPr lang="ru-RU" sz="16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hy-AM" sz="1600" kern="1200" dirty="0" err="1">
              <a:latin typeface="Arian AMU" panose="01000000000000000000" pitchFamily="2" charset="0"/>
              <a:cs typeface="Arian AMU" panose="01000000000000000000" pitchFamily="2" charset="0"/>
            </a:rPr>
            <a:t>ևս</a:t>
          </a:r>
          <a:r>
            <a:rPr lang="hy-AM" sz="16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600" kern="1200" dirty="0">
              <a:latin typeface="Arian AMU" panose="01000000000000000000" pitchFamily="2" charset="0"/>
              <a:cs typeface="Arian AMU" panose="01000000000000000000" pitchFamily="2" charset="0"/>
            </a:rPr>
            <a:t>10 </a:t>
          </a:r>
          <a:r>
            <a:rPr lang="hy-AM" sz="1600" kern="1200" dirty="0">
              <a:latin typeface="Arian AMU" panose="01000000000000000000" pitchFamily="2" charset="0"/>
              <a:cs typeface="Arian AMU" panose="01000000000000000000" pitchFamily="2" charset="0"/>
            </a:rPr>
            <a:t>համայնք</a:t>
          </a:r>
          <a:endParaRPr lang="en-US" sz="1600" kern="1200" dirty="0">
            <a:latin typeface="Arian AMU" panose="01000000000000000000" pitchFamily="2" charset="0"/>
            <a:cs typeface="Arian AMU" panose="01000000000000000000" pitchFamily="2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>
              <a:latin typeface="Arian AMU" panose="01000000000000000000" pitchFamily="2" charset="0"/>
              <a:cs typeface="Arian AMU" panose="01000000000000000000" pitchFamily="2" charset="0"/>
            </a:rPr>
            <a:t>Արարատյան</a:t>
          </a:r>
          <a:r>
            <a:rPr lang="en-US" sz="16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600" kern="1200" dirty="0" err="1">
              <a:latin typeface="Arian AMU" panose="01000000000000000000" pitchFamily="2" charset="0"/>
              <a:cs typeface="Arian AMU" panose="01000000000000000000" pitchFamily="2" charset="0"/>
            </a:rPr>
            <a:t>դաշտավայրում</a:t>
          </a:r>
          <a:r>
            <a:rPr lang="en-US" sz="16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600" kern="1200" dirty="0" err="1">
              <a:latin typeface="Arian AMU" panose="01000000000000000000" pitchFamily="2" charset="0"/>
              <a:cs typeface="Arian AMU" panose="01000000000000000000" pitchFamily="2" charset="0"/>
            </a:rPr>
            <a:t>ոռոգման</a:t>
          </a:r>
          <a:r>
            <a:rPr lang="en-US" sz="1600" kern="1200" dirty="0">
              <a:latin typeface="Arian AMU" panose="01000000000000000000" pitchFamily="2" charset="0"/>
              <a:cs typeface="Arian AMU" panose="01000000000000000000" pitchFamily="2" charset="0"/>
            </a:rPr>
            <a:t> ջ</a:t>
          </a:r>
          <a:r>
            <a:rPr lang="hy-AM" sz="1600" kern="1200" dirty="0" err="1">
              <a:latin typeface="Arian AMU" panose="01000000000000000000" pitchFamily="2" charset="0"/>
              <a:cs typeface="Arian AMU" panose="01000000000000000000" pitchFamily="2" charset="0"/>
            </a:rPr>
            <a:t>րի</a:t>
          </a:r>
          <a:r>
            <a:rPr lang="hy-AM" sz="1600" kern="1200" dirty="0">
              <a:latin typeface="Arian AMU" panose="01000000000000000000" pitchFamily="2" charset="0"/>
              <a:cs typeface="Arian AMU" panose="01000000000000000000" pitchFamily="2" charset="0"/>
            </a:rPr>
            <a:t> խնդիր</a:t>
          </a:r>
          <a:endParaRPr lang="en-US" sz="1600" kern="1200" dirty="0">
            <a:latin typeface="Arian AMU" panose="01000000000000000000" pitchFamily="2" charset="0"/>
            <a:cs typeface="Arian AMU" panose="01000000000000000000" pitchFamily="2" charset="0"/>
          </a:endParaRPr>
        </a:p>
      </dsp:txBody>
      <dsp:txXfrm>
        <a:off x="3291839" y="269616"/>
        <a:ext cx="4128912" cy="1617697"/>
      </dsp:txXfrm>
    </dsp:sp>
    <dsp:sp modelId="{AF7BD92E-9FE4-4FD1-9D74-CC0676BCC8A4}">
      <dsp:nvSpPr>
        <dsp:cNvPr id="0" name=""/>
        <dsp:cNvSpPr/>
      </dsp:nvSpPr>
      <dsp:spPr>
        <a:xfrm>
          <a:off x="0" y="0"/>
          <a:ext cx="3291840" cy="223023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>
              <a:latin typeface="Arian AMU" panose="01000000000000000000" pitchFamily="2" charset="0"/>
              <a:cs typeface="Arian AMU" panose="01000000000000000000" pitchFamily="2" charset="0"/>
            </a:rPr>
            <a:t>Պաշտոնյաների</a:t>
          </a:r>
          <a:r>
            <a:rPr lang="en-US" sz="25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2500" kern="1200" dirty="0" err="1">
              <a:latin typeface="Arian AMU" panose="01000000000000000000" pitchFamily="2" charset="0"/>
              <a:cs typeface="Arian AMU" panose="01000000000000000000" pitchFamily="2" charset="0"/>
            </a:rPr>
            <a:t>հակասական</a:t>
          </a:r>
          <a:r>
            <a:rPr lang="en-US" sz="25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2500" kern="1200" dirty="0" err="1">
              <a:latin typeface="Arian AMU" panose="01000000000000000000" pitchFamily="2" charset="0"/>
              <a:cs typeface="Arian AMU" panose="01000000000000000000" pitchFamily="2" charset="0"/>
            </a:rPr>
            <a:t>մտքերը</a:t>
          </a:r>
          <a:r>
            <a:rPr lang="en-US" sz="25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2500" kern="1200" dirty="0" err="1">
              <a:latin typeface="Arian AMU" panose="01000000000000000000" pitchFamily="2" charset="0"/>
              <a:cs typeface="Arian AMU" panose="01000000000000000000" pitchFamily="2" charset="0"/>
            </a:rPr>
            <a:t>Ազատ</a:t>
          </a:r>
          <a:r>
            <a:rPr lang="en-US" sz="25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2500" kern="1200" dirty="0" err="1">
              <a:latin typeface="Arian AMU" panose="01000000000000000000" pitchFamily="2" charset="0"/>
              <a:cs typeface="Arian AMU" panose="01000000000000000000" pitchFamily="2" charset="0"/>
            </a:rPr>
            <a:t>գետում</a:t>
          </a:r>
          <a:r>
            <a:rPr lang="en-US" sz="25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2500" kern="1200" dirty="0" err="1">
              <a:latin typeface="Arian AMU" panose="01000000000000000000" pitchFamily="2" charset="0"/>
              <a:cs typeface="Arian AMU" panose="01000000000000000000" pitchFamily="2" charset="0"/>
            </a:rPr>
            <a:t>առկա</a:t>
          </a:r>
          <a:r>
            <a:rPr lang="en-US" sz="25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2500" kern="1200" dirty="0" err="1">
              <a:latin typeface="Arian AMU" panose="01000000000000000000" pitchFamily="2" charset="0"/>
              <a:cs typeface="Arian AMU" panose="01000000000000000000" pitchFamily="2" charset="0"/>
            </a:rPr>
            <a:t>ջրաքանակի</a:t>
          </a:r>
          <a:r>
            <a:rPr lang="en-US" sz="25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2500" kern="1200" dirty="0" err="1">
              <a:latin typeface="Arian AMU" panose="01000000000000000000" pitchFamily="2" charset="0"/>
              <a:cs typeface="Arian AMU" panose="01000000000000000000" pitchFamily="2" charset="0"/>
            </a:rPr>
            <a:t>մասին</a:t>
          </a:r>
          <a:endParaRPr lang="en-US" sz="2500" kern="1200" dirty="0">
            <a:latin typeface="Arian AMU" panose="01000000000000000000" pitchFamily="2" charset="0"/>
            <a:cs typeface="Arian AMU" panose="01000000000000000000" pitchFamily="2" charset="0"/>
          </a:endParaRPr>
        </a:p>
      </dsp:txBody>
      <dsp:txXfrm>
        <a:off x="108871" y="108871"/>
        <a:ext cx="3074098" cy="2012495"/>
      </dsp:txXfrm>
    </dsp:sp>
    <dsp:sp modelId="{22566D76-E693-4D50-B1B7-A9E038C86278}">
      <dsp:nvSpPr>
        <dsp:cNvPr id="0" name=""/>
        <dsp:cNvSpPr/>
      </dsp:nvSpPr>
      <dsp:spPr>
        <a:xfrm>
          <a:off x="3291839" y="2453833"/>
          <a:ext cx="4937760" cy="2230237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>
            <a:latin typeface="Arian AMU" panose="01000000000000000000" pitchFamily="2" charset="0"/>
            <a:cs typeface="Arian AMU" panose="01000000000000000000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>
              <a:latin typeface="Arian AMU" panose="01000000000000000000" pitchFamily="2" charset="0"/>
              <a:cs typeface="Arian AMU" panose="01000000000000000000" pitchFamily="2" charset="0"/>
            </a:rPr>
            <a:t>Գետում</a:t>
          </a:r>
          <a:r>
            <a:rPr lang="en-US" sz="14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400" kern="1200" dirty="0" err="1">
              <a:latin typeface="Arian AMU" panose="01000000000000000000" pitchFamily="2" charset="0"/>
              <a:cs typeface="Arian AMU" panose="01000000000000000000" pitchFamily="2" charset="0"/>
            </a:rPr>
            <a:t>առկա</a:t>
          </a:r>
          <a:r>
            <a:rPr lang="en-US" sz="14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400" kern="1200" dirty="0" err="1">
              <a:latin typeface="Arian AMU" panose="01000000000000000000" pitchFamily="2" charset="0"/>
              <a:cs typeface="Arian AMU" panose="01000000000000000000" pitchFamily="2" charset="0"/>
            </a:rPr>
            <a:t>քիչ</a:t>
          </a:r>
          <a:r>
            <a:rPr lang="en-US" sz="14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400" kern="1200" dirty="0" err="1">
              <a:latin typeface="Arian AMU" panose="01000000000000000000" pitchFamily="2" charset="0"/>
              <a:cs typeface="Arian AMU" panose="01000000000000000000" pitchFamily="2" charset="0"/>
            </a:rPr>
            <a:t>ջրաքանակը</a:t>
          </a:r>
          <a:r>
            <a:rPr lang="hy-AM" sz="14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400" kern="1200" dirty="0" err="1">
              <a:latin typeface="Arian AMU" panose="01000000000000000000" pitchFamily="2" charset="0"/>
              <a:cs typeface="Arian AMU" panose="01000000000000000000" pitchFamily="2" charset="0"/>
            </a:rPr>
            <a:t>չի</a:t>
          </a:r>
          <a:r>
            <a:rPr lang="en-US" sz="14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400" kern="1200" dirty="0" err="1">
              <a:latin typeface="Arian AMU" panose="01000000000000000000" pitchFamily="2" charset="0"/>
              <a:cs typeface="Arian AMU" panose="01000000000000000000" pitchFamily="2" charset="0"/>
            </a:rPr>
            <a:t>բավականացնելու</a:t>
          </a:r>
          <a:endParaRPr lang="en-US" sz="1400" kern="1200" dirty="0">
            <a:latin typeface="Arian AMU" panose="01000000000000000000" pitchFamily="2" charset="0"/>
            <a:cs typeface="Arian AMU" panose="01000000000000000000" pitchFamily="2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>
              <a:latin typeface="Arian AMU" panose="01000000000000000000" pitchFamily="2" charset="0"/>
              <a:cs typeface="Arian AMU" panose="01000000000000000000" pitchFamily="2" charset="0"/>
            </a:rPr>
            <a:t>Աբրահամյանը</a:t>
          </a:r>
          <a:r>
            <a:rPr lang="en-US" sz="1400" kern="1200" dirty="0" smtClean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400" kern="1200" dirty="0" err="1">
              <a:latin typeface="Arian AMU" panose="01000000000000000000" pitchFamily="2" charset="0"/>
              <a:cs typeface="Arian AMU" panose="01000000000000000000" pitchFamily="2" charset="0"/>
            </a:rPr>
            <a:t>Նարեկ</a:t>
          </a:r>
          <a:r>
            <a:rPr lang="en-US" sz="14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400" kern="1200" dirty="0" err="1">
              <a:latin typeface="Arian AMU" panose="01000000000000000000" pitchFamily="2" charset="0"/>
              <a:cs typeface="Arian AMU" panose="01000000000000000000" pitchFamily="2" charset="0"/>
            </a:rPr>
            <a:t>գյուղում</a:t>
          </a:r>
          <a:r>
            <a:rPr lang="en-US" sz="1400" kern="1200" dirty="0">
              <a:latin typeface="Arian AMU" panose="01000000000000000000" pitchFamily="2" charset="0"/>
              <a:cs typeface="Arian AMU" panose="01000000000000000000" pitchFamily="2" charset="0"/>
            </a:rPr>
            <a:t> 120 </a:t>
          </a:r>
          <a:r>
            <a:rPr lang="en-US" sz="1400" kern="1200" dirty="0" err="1">
              <a:latin typeface="Arian AMU" panose="01000000000000000000" pitchFamily="2" charset="0"/>
              <a:cs typeface="Arian AMU" panose="01000000000000000000" pitchFamily="2" charset="0"/>
            </a:rPr>
            <a:t>հա</a:t>
          </a:r>
          <a:r>
            <a:rPr lang="en-US" sz="14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400" kern="1200" dirty="0" err="1">
              <a:latin typeface="Arian AMU" panose="01000000000000000000" pitchFamily="2" charset="0"/>
              <a:cs typeface="Arian AMU" panose="01000000000000000000" pitchFamily="2" charset="0"/>
            </a:rPr>
            <a:t>հողատարածք</a:t>
          </a:r>
          <a:r>
            <a:rPr lang="en-US" sz="14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400" kern="1200" dirty="0" err="1">
              <a:latin typeface="Arian AMU" panose="01000000000000000000" pitchFamily="2" charset="0"/>
              <a:cs typeface="Arian AMU" panose="01000000000000000000" pitchFamily="2" charset="0"/>
            </a:rPr>
            <a:t>ունի</a:t>
          </a:r>
          <a:r>
            <a:rPr lang="en-US" sz="1400" kern="1200" dirty="0">
              <a:latin typeface="Arian AMU" panose="01000000000000000000" pitchFamily="2" charset="0"/>
              <a:cs typeface="Arian AMU" panose="01000000000000000000" pitchFamily="2" charset="0"/>
            </a:rPr>
            <a:t>, </a:t>
          </a:r>
          <a:r>
            <a:rPr lang="en-US" sz="1400" kern="1200" dirty="0" err="1">
              <a:latin typeface="Arian AMU" panose="01000000000000000000" pitchFamily="2" charset="0"/>
              <a:cs typeface="Arian AMU" panose="01000000000000000000" pitchFamily="2" charset="0"/>
            </a:rPr>
            <a:t>իսկ</a:t>
          </a:r>
          <a:r>
            <a:rPr lang="en-US" sz="14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400" kern="1200" dirty="0" err="1">
              <a:latin typeface="Arian AMU" panose="01000000000000000000" pitchFamily="2" charset="0"/>
              <a:cs typeface="Arian AMU" panose="01000000000000000000" pitchFamily="2" charset="0"/>
            </a:rPr>
            <a:t>Քաղցրաշենում</a:t>
          </a:r>
          <a:r>
            <a:rPr lang="en-US" sz="1400" kern="1200" dirty="0">
              <a:latin typeface="Arian AMU" panose="01000000000000000000" pitchFamily="2" charset="0"/>
              <a:cs typeface="Arian AMU" panose="01000000000000000000" pitchFamily="2" charset="0"/>
            </a:rPr>
            <a:t>` 80 </a:t>
          </a:r>
          <a:r>
            <a:rPr lang="en-US" sz="1400" kern="1200" dirty="0" err="1" smtClean="0">
              <a:latin typeface="Arian AMU" panose="01000000000000000000" pitchFamily="2" charset="0"/>
              <a:cs typeface="Arian AMU" panose="01000000000000000000" pitchFamily="2" charset="0"/>
            </a:rPr>
            <a:t>հա</a:t>
          </a:r>
          <a:r>
            <a:rPr lang="hy-AM" sz="1400" kern="1200" dirty="0" smtClean="0">
              <a:latin typeface="Arian AMU" panose="01000000000000000000" pitchFamily="2" charset="0"/>
              <a:cs typeface="Arian AMU" panose="01000000000000000000" pitchFamily="2" charset="0"/>
            </a:rPr>
            <a:t>։ Հ</a:t>
          </a:r>
          <a:r>
            <a:rPr lang="en-US" sz="1400" kern="1200" dirty="0" err="1" smtClean="0">
              <a:latin typeface="Arian AMU" panose="01000000000000000000" pitchFamily="2" charset="0"/>
              <a:cs typeface="Arian AMU" panose="01000000000000000000" pitchFamily="2" charset="0"/>
            </a:rPr>
            <a:t>ավանաբար</a:t>
          </a:r>
          <a:r>
            <a:rPr lang="en-US" sz="1400" kern="1200" dirty="0">
              <a:latin typeface="Arian AMU" panose="01000000000000000000" pitchFamily="2" charset="0"/>
              <a:cs typeface="Arian AMU" panose="01000000000000000000" pitchFamily="2" charset="0"/>
            </a:rPr>
            <a:t>, </a:t>
          </a:r>
          <a:r>
            <a:rPr lang="en-US" sz="1400" kern="1200" dirty="0" err="1">
              <a:latin typeface="Arian AMU" panose="01000000000000000000" pitchFamily="2" charset="0"/>
              <a:cs typeface="Arian AMU" panose="01000000000000000000" pitchFamily="2" charset="0"/>
            </a:rPr>
            <a:t>ինքնահոս</a:t>
          </a:r>
          <a:r>
            <a:rPr lang="en-US" sz="14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400" kern="1200" dirty="0" err="1">
              <a:latin typeface="Arian AMU" panose="01000000000000000000" pitchFamily="2" charset="0"/>
              <a:cs typeface="Arian AMU" panose="01000000000000000000" pitchFamily="2" charset="0"/>
            </a:rPr>
            <a:t>եղ</a:t>
          </a:r>
          <a:r>
            <a:rPr lang="ru-RU" sz="1400" kern="1200" dirty="0">
              <a:latin typeface="Arian AMU" panose="01000000000000000000" pitchFamily="2" charset="0"/>
              <a:cs typeface="Arian AMU" panose="01000000000000000000" pitchFamily="2" charset="0"/>
            </a:rPr>
            <a:t>ա</a:t>
          </a:r>
          <a:r>
            <a:rPr lang="en-US" sz="1400" kern="1200" dirty="0" err="1">
              <a:latin typeface="Arian AMU" panose="01000000000000000000" pitchFamily="2" charset="0"/>
              <a:cs typeface="Arian AMU" panose="01000000000000000000" pitchFamily="2" charset="0"/>
            </a:rPr>
            <a:t>նակով</a:t>
          </a:r>
          <a:r>
            <a:rPr lang="en-US" sz="14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400" kern="1200" dirty="0" err="1">
              <a:latin typeface="Arian AMU" panose="01000000000000000000" pitchFamily="2" charset="0"/>
              <a:cs typeface="Arian AMU" panose="01000000000000000000" pitchFamily="2" charset="0"/>
            </a:rPr>
            <a:t>Քաղցրաշեն</a:t>
          </a:r>
          <a:r>
            <a:rPr lang="en-US" sz="14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400" kern="1200" dirty="0" err="1">
              <a:latin typeface="Arian AMU" panose="01000000000000000000" pitchFamily="2" charset="0"/>
              <a:cs typeface="Arian AMU" panose="01000000000000000000" pitchFamily="2" charset="0"/>
            </a:rPr>
            <a:t>հասնող</a:t>
          </a:r>
          <a:r>
            <a:rPr lang="en-US" sz="14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400" kern="1200" dirty="0" err="1">
              <a:latin typeface="Arian AMU" panose="01000000000000000000" pitchFamily="2" charset="0"/>
              <a:cs typeface="Arian AMU" panose="01000000000000000000" pitchFamily="2" charset="0"/>
            </a:rPr>
            <a:t>ջուրը</a:t>
          </a:r>
          <a:r>
            <a:rPr lang="en-US" sz="14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400" kern="1200" dirty="0" err="1">
              <a:latin typeface="Arian AMU" panose="01000000000000000000" pitchFamily="2" charset="0"/>
              <a:cs typeface="Arian AMU" panose="01000000000000000000" pitchFamily="2" charset="0"/>
            </a:rPr>
            <a:t>կփոխարինի</a:t>
          </a:r>
          <a:r>
            <a:rPr lang="en-US" sz="14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ru-RU" sz="1400" kern="1200" dirty="0">
              <a:latin typeface="Arian AMU" panose="01000000000000000000" pitchFamily="2" charset="0"/>
              <a:cs typeface="Arian AMU" panose="01000000000000000000" pitchFamily="2" charset="0"/>
            </a:rPr>
            <a:t>միայն </a:t>
          </a:r>
          <a:r>
            <a:rPr lang="en-US" sz="1400" kern="1200" dirty="0" err="1">
              <a:latin typeface="Arian AMU" panose="01000000000000000000" pitchFamily="2" charset="0"/>
              <a:cs typeface="Arian AMU" panose="01000000000000000000" pitchFamily="2" charset="0"/>
            </a:rPr>
            <a:t>նրա</a:t>
          </a:r>
          <a:r>
            <a:rPr lang="en-US" sz="14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1400" kern="1200" dirty="0" err="1">
              <a:latin typeface="Arian AMU" panose="01000000000000000000" pitchFamily="2" charset="0"/>
              <a:cs typeface="Arian AMU" panose="01000000000000000000" pitchFamily="2" charset="0"/>
            </a:rPr>
            <a:t>պոմպակայանին</a:t>
          </a:r>
          <a:r>
            <a:rPr lang="en-US" sz="1400" kern="1200" dirty="0">
              <a:latin typeface="Arian AMU" panose="01000000000000000000" pitchFamily="2" charset="0"/>
              <a:cs typeface="Arian AMU" panose="01000000000000000000" pitchFamily="2" charset="0"/>
            </a:rPr>
            <a:t>:</a:t>
          </a:r>
        </a:p>
      </dsp:txBody>
      <dsp:txXfrm>
        <a:off x="3291839" y="2732613"/>
        <a:ext cx="4101421" cy="1672677"/>
      </dsp:txXfrm>
    </dsp:sp>
    <dsp:sp modelId="{F3D2198F-A622-48DF-8951-76756091FB67}">
      <dsp:nvSpPr>
        <dsp:cNvPr id="0" name=""/>
        <dsp:cNvSpPr/>
      </dsp:nvSpPr>
      <dsp:spPr>
        <a:xfrm>
          <a:off x="0" y="2453833"/>
          <a:ext cx="3291840" cy="223023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>
              <a:latin typeface="Arian AMU" panose="01000000000000000000" pitchFamily="2" charset="0"/>
              <a:cs typeface="Arian AMU" panose="01000000000000000000" pitchFamily="2" charset="0"/>
            </a:rPr>
            <a:t>Կառավարությունը</a:t>
          </a:r>
          <a:r>
            <a:rPr lang="en-US" sz="25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2500" kern="1200" dirty="0" err="1">
              <a:latin typeface="Arian AMU" panose="01000000000000000000" pitchFamily="2" charset="0"/>
              <a:cs typeface="Arian AMU" panose="01000000000000000000" pitchFamily="2" charset="0"/>
            </a:rPr>
            <a:t>հանրային</a:t>
          </a:r>
          <a:r>
            <a:rPr lang="en-US" sz="25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2500" kern="1200" dirty="0" err="1">
              <a:latin typeface="Arian AMU" panose="01000000000000000000" pitchFamily="2" charset="0"/>
              <a:cs typeface="Arian AMU" panose="01000000000000000000" pitchFamily="2" charset="0"/>
            </a:rPr>
            <a:t>շահին</a:t>
          </a:r>
          <a:r>
            <a:rPr lang="en-US" sz="25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2500" kern="1200" dirty="0" err="1">
              <a:latin typeface="Arian AMU" panose="01000000000000000000" pitchFamily="2" charset="0"/>
              <a:cs typeface="Arian AMU" panose="01000000000000000000" pitchFamily="2" charset="0"/>
            </a:rPr>
            <a:t>հակասող</a:t>
          </a:r>
          <a:r>
            <a:rPr lang="en-US" sz="25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2500" kern="1200" dirty="0" err="1">
              <a:latin typeface="Arian AMU" panose="01000000000000000000" pitchFamily="2" charset="0"/>
              <a:cs typeface="Arian AMU" panose="01000000000000000000" pitchFamily="2" charset="0"/>
            </a:rPr>
            <a:t>որոշում</a:t>
          </a:r>
          <a:r>
            <a:rPr lang="en-US" sz="25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2500" kern="1200" dirty="0" err="1">
              <a:latin typeface="Arian AMU" panose="01000000000000000000" pitchFamily="2" charset="0"/>
              <a:cs typeface="Arian AMU" panose="01000000000000000000" pitchFamily="2" charset="0"/>
            </a:rPr>
            <a:t>էր</a:t>
          </a:r>
          <a:r>
            <a:rPr lang="en-US" sz="2500" kern="1200" dirty="0">
              <a:latin typeface="Arian AMU" panose="01000000000000000000" pitchFamily="2" charset="0"/>
              <a:cs typeface="Arian AMU" panose="01000000000000000000" pitchFamily="2" charset="0"/>
            </a:rPr>
            <a:t> </a:t>
          </a:r>
          <a:r>
            <a:rPr lang="en-US" sz="2500" kern="1200" dirty="0" err="1">
              <a:latin typeface="Arian AMU" panose="01000000000000000000" pitchFamily="2" charset="0"/>
              <a:cs typeface="Arian AMU" panose="01000000000000000000" pitchFamily="2" charset="0"/>
            </a:rPr>
            <a:t>կայացրել</a:t>
          </a:r>
          <a:endParaRPr lang="en-US" sz="2500" kern="1200" dirty="0">
            <a:latin typeface="Arian AMU" panose="01000000000000000000" pitchFamily="2" charset="0"/>
            <a:cs typeface="Arian AMU" panose="01000000000000000000" pitchFamily="2" charset="0"/>
          </a:endParaRPr>
        </a:p>
      </dsp:txBody>
      <dsp:txXfrm>
        <a:off x="108871" y="2562704"/>
        <a:ext cx="3074098" cy="2012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89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31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77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9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1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54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2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6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67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B589-FD4B-7E46-869A-CBADC5FC564E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56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smtClean="0"/>
              <a:pPr/>
              <a:t>12/9/2016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08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400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18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16200000" flipV="1">
            <a:off x="5775961" y="453388"/>
            <a:ext cx="640080" cy="12192002"/>
          </a:xfrm>
          <a:prstGeom prst="triangle">
            <a:avLst>
              <a:gd name="adj" fmla="val 0"/>
            </a:avLst>
          </a:prstGeom>
          <a:solidFill>
            <a:srgbClr val="363052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95" y="32221"/>
            <a:ext cx="9037674" cy="10579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015" y="192031"/>
            <a:ext cx="2527969" cy="80042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933450" y="2101081"/>
            <a:ext cx="9734550" cy="21289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dirty="0" smtClean="0">
                <a:solidFill>
                  <a:prstClr val="black"/>
                </a:solidFill>
                <a:latin typeface="Arian AMU" panose="01000000000000000000" pitchFamily="2" charset="0"/>
                <a:cs typeface="Arian AMU" panose="01000000000000000000" pitchFamily="2" charset="0"/>
              </a:rPr>
              <a:t>Հ</a:t>
            </a:r>
            <a:r>
              <a:rPr lang="hy-AM" sz="2800" dirty="0" err="1">
                <a:solidFill>
                  <a:prstClr val="black"/>
                </a:solidFill>
                <a:latin typeface="Arian AMU" panose="01000000000000000000" pitchFamily="2" charset="0"/>
                <a:cs typeface="Arian AMU" panose="01000000000000000000" pitchFamily="2" charset="0"/>
              </a:rPr>
              <a:t>ետաքննող</a:t>
            </a:r>
            <a:r>
              <a:rPr lang="hy-AM" sz="2800" dirty="0">
                <a:solidFill>
                  <a:prstClr val="black"/>
                </a:solidFill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hy-AM" sz="2800" dirty="0" smtClean="0">
                <a:solidFill>
                  <a:prstClr val="black"/>
                </a:solidFill>
                <a:latin typeface="Arian AMU" panose="01000000000000000000" pitchFamily="2" charset="0"/>
                <a:cs typeface="Arian AMU" panose="01000000000000000000" pitchFamily="2" charset="0"/>
              </a:rPr>
              <a:t>Լրագրողներ</a:t>
            </a:r>
            <a:r>
              <a:rPr lang="hy-AM" sz="2800" dirty="0">
                <a:solidFill>
                  <a:prstClr val="black"/>
                </a:solidFill>
                <a:latin typeface="Arian AMU" panose="01000000000000000000" pitchFamily="2" charset="0"/>
                <a:cs typeface="Arian AMU" panose="01000000000000000000" pitchFamily="2" charset="0"/>
              </a:rPr>
              <a:t/>
            </a:r>
            <a:br>
              <a:rPr lang="hy-AM" sz="2800" dirty="0">
                <a:solidFill>
                  <a:prstClr val="black"/>
                </a:solidFill>
                <a:latin typeface="Arian AMU" panose="01000000000000000000" pitchFamily="2" charset="0"/>
                <a:cs typeface="Arian AMU" panose="01000000000000000000" pitchFamily="2" charset="0"/>
              </a:rPr>
            </a:br>
            <a:r>
              <a:rPr lang="hy-AM" sz="2000" dirty="0" smtClean="0">
                <a:solidFill>
                  <a:prstClr val="black"/>
                </a:solidFill>
                <a:latin typeface="Arian AMU" panose="01000000000000000000" pitchFamily="2" charset="0"/>
                <a:cs typeface="Arian AMU" panose="01000000000000000000" pitchFamily="2" charset="0"/>
              </a:rPr>
              <a:t>հասարակական կազմակերպություն</a:t>
            </a:r>
            <a:endParaRPr lang="hy-AM" sz="3600" noProof="1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524000" y="4569605"/>
            <a:ext cx="9144000" cy="1028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>
                <a:cs typeface="Times New Roman" panose="02020603050405020304" pitchFamily="18" charset="0"/>
              </a:rPr>
              <a:t>www.hetq.am</a:t>
            </a:r>
            <a:endParaRPr lang="hy-AM" noProof="1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1676400" y="5948636"/>
            <a:ext cx="9144000" cy="504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latin typeface="Arian AMU" panose="01000000000000000000" pitchFamily="2" charset="0"/>
                <a:cs typeface="Arian AMU" panose="01000000000000000000" pitchFamily="2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4021328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18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16200000" flipV="1">
            <a:off x="5775961" y="453388"/>
            <a:ext cx="640080" cy="12192002"/>
          </a:xfrm>
          <a:prstGeom prst="triangle">
            <a:avLst>
              <a:gd name="adj" fmla="val 0"/>
            </a:avLst>
          </a:prstGeom>
          <a:solidFill>
            <a:srgbClr val="363052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95" y="32221"/>
            <a:ext cx="9037674" cy="1057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015" y="192031"/>
            <a:ext cx="2527969" cy="80042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9788" y="1152941"/>
            <a:ext cx="764629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n AMU" panose="01000000000000000000" pitchFamily="2" charset="0"/>
                <a:cs typeface="Arian AMU" panose="01000000000000000000" pitchFamily="2" charset="0"/>
              </a:rPr>
              <a:t>ՀԲ-ի </a:t>
            </a:r>
            <a:r>
              <a:rPr lang="en-US" dirty="0" err="1">
                <a:latin typeface="Arian AMU" panose="01000000000000000000" pitchFamily="2" charset="0"/>
                <a:cs typeface="Arian AMU" panose="01000000000000000000" pitchFamily="2" charset="0"/>
              </a:rPr>
              <a:t>վարկավորման</a:t>
            </a:r>
            <a:r>
              <a:rPr lang="en-US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dirty="0" err="1">
                <a:latin typeface="Arian AMU" panose="01000000000000000000" pitchFamily="2" charset="0"/>
                <a:cs typeface="Arian AMU" panose="01000000000000000000" pitchFamily="2" charset="0"/>
              </a:rPr>
              <a:t>չափորոշիչները</a:t>
            </a:r>
            <a:endParaRPr lang="en-US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267630" y="2753141"/>
            <a:ext cx="6155473" cy="38115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ՀԲ-ի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Վաշինգոտնի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գրասենյակին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բողոք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ներկայաց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վեց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իր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հռչակած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2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չափորոշիչներ</a:t>
            </a: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ը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խախտելու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վերաբերյալ</a:t>
            </a:r>
            <a:endParaRPr lang="ru-RU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2 </a:t>
            </a: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տարի տ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և</a:t>
            </a: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ած պայքարից հետո, մ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այիսի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21-ին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Գառնի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ժամանած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վարչապետը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հայտարարեց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ծրագիրը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դադարեցնելու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մասին</a:t>
            </a:r>
            <a:endParaRPr lang="en-US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ՀԲ-ի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Վաշինգոտնի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գրասենյակը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քննում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է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մեր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բողոքը</a:t>
            </a:r>
            <a:endParaRPr lang="en-US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pic>
        <p:nvPicPr>
          <p:cNvPr id="10" name="Picture 2" descr="C:\Documents and Settings\Hetq\Desktop\68105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8483" y="2300809"/>
            <a:ext cx="5262880" cy="3829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2406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18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16200000" flipV="1">
            <a:off x="5775961" y="453388"/>
            <a:ext cx="640080" cy="12192002"/>
          </a:xfrm>
          <a:prstGeom prst="triangle">
            <a:avLst>
              <a:gd name="adj" fmla="val 0"/>
            </a:avLst>
          </a:prstGeom>
          <a:solidFill>
            <a:srgbClr val="363052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95" y="32221"/>
            <a:ext cx="9037674" cy="1057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015" y="192031"/>
            <a:ext cx="2527969" cy="80042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9788" y="1151483"/>
            <a:ext cx="7077578" cy="5772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y-AM" sz="3200" dirty="0">
                <a:latin typeface="Arian AMU" panose="01000000000000000000" pitchFamily="2" charset="0"/>
                <a:cs typeface="Arian AMU" panose="01000000000000000000" pitchFamily="2" charset="0"/>
              </a:rPr>
              <a:t>Ս</a:t>
            </a:r>
            <a:r>
              <a:rPr lang="en-US" sz="3200" dirty="0" err="1">
                <a:latin typeface="Arian AMU" panose="01000000000000000000" pitchFamily="2" charset="0"/>
                <a:cs typeface="Arian AMU" panose="01000000000000000000" pitchFamily="2" charset="0"/>
              </a:rPr>
              <a:t>ննդամթերքի</a:t>
            </a:r>
            <a:r>
              <a:rPr lang="en-US" sz="32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3200" dirty="0" err="1">
                <a:latin typeface="Arian AMU" panose="01000000000000000000" pitchFamily="2" charset="0"/>
                <a:cs typeface="Arian AMU" panose="01000000000000000000" pitchFamily="2" charset="0"/>
              </a:rPr>
              <a:t>անվտանգություն</a:t>
            </a:r>
            <a:endParaRPr lang="en-US" sz="3200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390293" y="2135904"/>
            <a:ext cx="6746488" cy="11206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Ուսումնասիրվել է առաջնային սննդամթերքի բաղադրությունը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՝</a:t>
            </a: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 հաց, կաթնամթերք, երշիկ,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նա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և</a:t>
            </a: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՝ դեղորայք </a:t>
            </a:r>
          </a:p>
        </p:txBody>
      </p:sp>
      <p:pic>
        <p:nvPicPr>
          <p:cNvPr id="10" name="Picture 2" descr="C:\Documents and Settings\Hetq\Desktop\73011_w.jpg"/>
          <p:cNvPicPr>
            <a:picLocks noChangeAspect="1" noChangeArrowheads="1"/>
          </p:cNvPicPr>
          <p:nvPr/>
        </p:nvPicPr>
        <p:blipFill rotWithShape="1">
          <a:blip r:embed="rId4" cstate="print"/>
          <a:srcRect l="8401" r="8401"/>
          <a:stretch/>
        </p:blipFill>
        <p:spPr bwMode="auto">
          <a:xfrm>
            <a:off x="8855469" y="1387687"/>
            <a:ext cx="2653394" cy="1830495"/>
          </a:xfrm>
          <a:prstGeom prst="rect">
            <a:avLst/>
          </a:prstGeom>
          <a:noFill/>
        </p:spPr>
      </p:pic>
      <p:pic>
        <p:nvPicPr>
          <p:cNvPr id="12" name="Picture 3" descr="C:\Documents and Settings\Hetq\Desktop\nmush-11.jpg"/>
          <p:cNvPicPr>
            <a:picLocks noChangeAspect="1" noChangeArrowheads="1"/>
          </p:cNvPicPr>
          <p:nvPr/>
        </p:nvPicPr>
        <p:blipFill rotWithShape="1">
          <a:blip r:embed="rId5"/>
          <a:srcRect t="17349" b="23649"/>
          <a:stretch/>
        </p:blipFill>
        <p:spPr bwMode="auto">
          <a:xfrm>
            <a:off x="8855469" y="4980975"/>
            <a:ext cx="2653394" cy="1620544"/>
          </a:xfrm>
          <a:prstGeom prst="rect">
            <a:avLst/>
          </a:prstGeom>
          <a:noFill/>
        </p:spPr>
      </p:pic>
      <p:pic>
        <p:nvPicPr>
          <p:cNvPr id="13" name="Picture 4" descr="C:\Documents and Settings\Hetq\Desktop\ցուպիներ.jpg"/>
          <p:cNvPicPr>
            <a:picLocks noChangeAspect="1" noChangeArrowheads="1"/>
          </p:cNvPicPr>
          <p:nvPr/>
        </p:nvPicPr>
        <p:blipFill rotWithShape="1">
          <a:blip r:embed="rId6"/>
          <a:srcRect t="10879" b="15429"/>
          <a:stretch/>
        </p:blipFill>
        <p:spPr bwMode="auto">
          <a:xfrm>
            <a:off x="8855469" y="3202864"/>
            <a:ext cx="2653393" cy="1796890"/>
          </a:xfrm>
          <a:prstGeom prst="rect">
            <a:avLst/>
          </a:prstGeom>
          <a:noFill/>
        </p:spPr>
      </p:pic>
      <p:sp>
        <p:nvSpPr>
          <p:cNvPr id="14" name="Text Placeholder 3"/>
          <p:cNvSpPr txBox="1">
            <a:spLocks/>
          </p:cNvSpPr>
          <p:nvPr/>
        </p:nvSpPr>
        <p:spPr>
          <a:xfrm>
            <a:off x="1037063" y="2847966"/>
            <a:ext cx="7270595" cy="1253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ՀՀ վարչապետ Կարեն Կարապետյանը գյուղնախարարին հանձնարարել է ուսումնասիրել Սննդամթերքի անվտանգության պետական ծառայության գործունեությունը</a:t>
            </a:r>
            <a:endParaRPr lang="en-US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sp>
        <p:nvSpPr>
          <p:cNvPr id="15" name="Text Placeholder 3"/>
          <p:cNvSpPr txBox="1">
            <a:spLocks/>
          </p:cNvSpPr>
          <p:nvPr/>
        </p:nvSpPr>
        <p:spPr>
          <a:xfrm>
            <a:off x="1795347" y="3727632"/>
            <a:ext cx="6512311" cy="1338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Ն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ոյեմբերից սկսած՝ պետական վերահսկողություն է իրականացնում կաթնամթերքի արտադրությամբ զբաղվող 50 տնտեսավարող սուբյեկտների </a:t>
            </a:r>
            <a:r>
              <a:rPr lang="hy-AM" sz="1800" dirty="0" smtClean="0">
                <a:latin typeface="Arian AMU" panose="01000000000000000000" pitchFamily="2" charset="0"/>
                <a:cs typeface="Arian AMU" panose="01000000000000000000" pitchFamily="2" charset="0"/>
              </a:rPr>
              <a:t>մոտ։ </a:t>
            </a:r>
            <a:r>
              <a:rPr lang="hy-AM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Ա</a:t>
            </a:r>
            <a:r>
              <a:rPr lang="hy-AM" sz="1800" dirty="0" err="1" smtClean="0">
                <a:latin typeface="Arian AMU" panose="01000000000000000000" pitchFamily="2" charset="0"/>
                <a:cs typeface="Arian AMU" panose="01000000000000000000" pitchFamily="2" charset="0"/>
              </a:rPr>
              <a:t>նհամապատասխանությունների</a:t>
            </a:r>
            <a:r>
              <a:rPr lang="hy-AM" sz="1800" dirty="0" smtClean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հիմքով կասեցվել է 20 տնտեսավարողների արտադրանքի իրացումը</a:t>
            </a:r>
            <a:endParaRPr lang="en-US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59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18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16200000" flipV="1">
            <a:off x="5775961" y="453388"/>
            <a:ext cx="640080" cy="12192002"/>
          </a:xfrm>
          <a:prstGeom prst="triangle">
            <a:avLst>
              <a:gd name="adj" fmla="val 0"/>
            </a:avLst>
          </a:prstGeom>
          <a:solidFill>
            <a:srgbClr val="363052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95" y="32221"/>
            <a:ext cx="9037674" cy="1057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015" y="192031"/>
            <a:ext cx="2527969" cy="80042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9788" y="1326994"/>
            <a:ext cx="5349139" cy="7304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y-AM" sz="2800" dirty="0">
                <a:latin typeface="Arian AMU" panose="01000000000000000000" pitchFamily="2" charset="0"/>
                <a:cs typeface="Arian AMU" panose="01000000000000000000" pitchFamily="2" charset="0"/>
              </a:rPr>
              <a:t>Կ</a:t>
            </a:r>
            <a:r>
              <a:rPr lang="ru-RU" sz="2800" dirty="0">
                <a:latin typeface="Arian AMU" panose="01000000000000000000" pitchFamily="2" charset="0"/>
                <a:cs typeface="Arian AMU" panose="01000000000000000000" pitchFamily="2" charset="0"/>
              </a:rPr>
              <a:t>ոռուպցիան համայնքներում</a:t>
            </a:r>
            <a:endParaRPr lang="en-US" sz="2800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646772" y="2057400"/>
            <a:ext cx="5430644" cy="3811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Ուսումնասիրվել է համայնքային ունեցածքի վաճառքը՝ աճուրդների անվան տակ</a:t>
            </a:r>
            <a:endParaRPr lang="hy-AM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Հետազոտությունը օրենսդրական փոփո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խ</a:t>
            </a: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ությունների առաջարկով ներկայացվել էր 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կ</a:t>
            </a: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առավարությա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նը և հ</a:t>
            </a: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ակակոռուպցիոն հանձնաժողովին</a:t>
            </a:r>
            <a:endParaRPr lang="hy-AM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Քննարկվել է 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և</a:t>
            </a: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 օրենսդրական փոփոխությունների նախագիծ է պատրաստվել</a:t>
            </a:r>
            <a:endParaRPr lang="en-US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pic>
        <p:nvPicPr>
          <p:cNvPr id="10" name="Picture 2" descr="C:\Documents and Settings\Hetq\Desktop\61212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8417" y="1979939"/>
            <a:ext cx="3868928" cy="2590800"/>
          </a:xfrm>
          <a:prstGeom prst="rect">
            <a:avLst/>
          </a:prstGeom>
          <a:noFill/>
        </p:spPr>
      </p:pic>
      <p:pic>
        <p:nvPicPr>
          <p:cNvPr id="12" name="Picture 3" descr="C:\Documents and Settings\Hetq\Desktop\72915_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35705" y="3716008"/>
            <a:ext cx="3868928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6423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400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18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16200000" flipV="1">
            <a:off x="5775961" y="453388"/>
            <a:ext cx="640080" cy="12192002"/>
          </a:xfrm>
          <a:prstGeom prst="triangle">
            <a:avLst>
              <a:gd name="adj" fmla="val 0"/>
            </a:avLst>
          </a:prstGeom>
          <a:solidFill>
            <a:srgbClr val="363052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y-AM" sz="4000" dirty="0"/>
              <a:t>Շնորհակալություն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95" y="32221"/>
            <a:ext cx="9037674" cy="1057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015" y="192031"/>
            <a:ext cx="2527969" cy="80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53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400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18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16200000" flipV="1">
            <a:off x="5775961" y="453388"/>
            <a:ext cx="640080" cy="12192002"/>
          </a:xfrm>
          <a:prstGeom prst="triangle">
            <a:avLst>
              <a:gd name="adj" fmla="val 0"/>
            </a:avLst>
          </a:prstGeom>
          <a:solidFill>
            <a:srgbClr val="363052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95" y="32221"/>
            <a:ext cx="9037674" cy="10579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015" y="192031"/>
            <a:ext cx="2527969" cy="800428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39328"/>
          </a:xfrm>
        </p:spPr>
        <p:txBody>
          <a:bodyPr>
            <a:normAutofit/>
          </a:bodyPr>
          <a:lstStyle/>
          <a:p>
            <a:pPr algn="l"/>
            <a:r>
              <a:rPr lang="hy-AM" sz="2400" dirty="0">
                <a:latin typeface="Arian AMU" panose="01000000000000000000" pitchFamily="2" charset="0"/>
                <a:cs typeface="Arian AMU" panose="01000000000000000000" pitchFamily="2" charset="0"/>
              </a:rPr>
              <a:t>Հետաքննական թեմաները</a:t>
            </a:r>
            <a:endParaRPr lang="en-US" sz="2400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739694" y="2550437"/>
            <a:ext cx="8404305" cy="2806852"/>
          </a:xfrm>
        </p:spPr>
        <p:txBody>
          <a:bodyPr>
            <a:no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Կենդանիների թրաֆիկինգ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Պանամայի փաստաթղթերի բացահայտում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ՀՀ պաշտոնյաների ունեցվածքը արտերկրում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Քաղաքական կոռուպցիա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Սննդի անվտանգություն</a:t>
            </a:r>
            <a:endParaRPr lang="en-US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580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45720"/>
            <a:ext cx="12192000" cy="118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16200000" flipV="1">
            <a:off x="5775961" y="453388"/>
            <a:ext cx="640080" cy="12192002"/>
          </a:xfrm>
          <a:prstGeom prst="triangle">
            <a:avLst>
              <a:gd name="adj" fmla="val 0"/>
            </a:avLst>
          </a:prstGeom>
          <a:solidFill>
            <a:srgbClr val="363052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95" y="32221"/>
            <a:ext cx="9037674" cy="1057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015" y="192031"/>
            <a:ext cx="2527969" cy="80042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1304694"/>
            <a:ext cx="9144000" cy="579550"/>
          </a:xfrm>
        </p:spPr>
        <p:txBody>
          <a:bodyPr>
            <a:normAutofit/>
          </a:bodyPr>
          <a:lstStyle/>
          <a:p>
            <a:r>
              <a:rPr lang="hy-AM" sz="2400" dirty="0">
                <a:latin typeface="Arian AMU" panose="01000000000000000000" pitchFamily="2" charset="0"/>
                <a:cs typeface="Arian AMU" panose="01000000000000000000" pitchFamily="2" charset="0"/>
              </a:rPr>
              <a:t>Կենդանիների թրաֆիկինգ</a:t>
            </a:r>
            <a:endParaRPr lang="en-US" sz="2400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8750798" y="2097942"/>
            <a:ext cx="2370683" cy="4048964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Ի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նտերպոլ</a:t>
            </a: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ը</a:t>
            </a:r>
            <a:r>
              <a:rPr lang="en-US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800" dirty="0" err="1">
                <a:latin typeface="Arian AMU" panose="01000000000000000000" pitchFamily="2" charset="0"/>
                <a:cs typeface="Arian AMU" panose="01000000000000000000" pitchFamily="2" charset="0"/>
              </a:rPr>
              <a:t>քրեական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 գործ հարուցե</a:t>
            </a: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ց, արտասահմանում ձերբակալվեցին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հայ մաքսանենգներ, </a:t>
            </a:r>
            <a:r>
              <a:rPr lang="hy-AM" sz="1800" dirty="0" smtClean="0">
                <a:latin typeface="Arian AMU" panose="01000000000000000000" pitchFamily="2" charset="0"/>
                <a:cs typeface="Arian AMU" panose="01000000000000000000" pitchFamily="2" charset="0"/>
              </a:rPr>
              <a:t>ապա</a:t>
            </a:r>
            <a:r>
              <a:rPr lang="ru-RU" sz="1800" dirty="0" smtClean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ru-RU" sz="1800" dirty="0">
                <a:latin typeface="Arian AMU" panose="01000000000000000000" pitchFamily="2" charset="0"/>
                <a:cs typeface="Arian AMU" panose="01000000000000000000" pitchFamily="2" charset="0"/>
              </a:rPr>
              <a:t>ազատ արձակվեցին</a:t>
            </a:r>
            <a:endParaRPr lang="en-US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 algn="l">
              <a:lnSpc>
                <a:spcPct val="100000"/>
              </a:lnSpc>
            </a:pPr>
            <a:endParaRPr lang="en-US" sz="1800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pic>
        <p:nvPicPr>
          <p:cNvPr id="10" name="Picture 2" descr="C:\Documents and Settings\Hetq\Desktop\animals-imp-exp-a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9325" y="1969385"/>
            <a:ext cx="5227114" cy="4399291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617031" y="2080895"/>
            <a:ext cx="2449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dirty="0">
                <a:latin typeface="Arian AMU" panose="01000000000000000000" pitchFamily="2" charset="0"/>
                <a:cs typeface="Arian AMU" panose="01000000000000000000" pitchFamily="2" charset="0"/>
              </a:rPr>
              <a:t>Վտանգված տեսակի կենդանիների մաքսանենգություն` ապօրինի առեւտուրը </a:t>
            </a:r>
          </a:p>
        </p:txBody>
      </p:sp>
    </p:spTree>
    <p:extLst>
      <p:ext uri="{BB962C8B-B14F-4D97-AF65-F5344CB8AC3E}">
        <p14:creationId xmlns:p14="http://schemas.microsoft.com/office/powerpoint/2010/main" val="134112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400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18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16200000" flipV="1">
            <a:off x="5775961" y="453388"/>
            <a:ext cx="640080" cy="12192002"/>
          </a:xfrm>
          <a:prstGeom prst="triangle">
            <a:avLst>
              <a:gd name="adj" fmla="val 0"/>
            </a:avLst>
          </a:prstGeom>
          <a:solidFill>
            <a:srgbClr val="363052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95" y="32221"/>
            <a:ext cx="9037674" cy="1057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015" y="192031"/>
            <a:ext cx="2527969" cy="80042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39328"/>
          </a:xfrm>
        </p:spPr>
        <p:txBody>
          <a:bodyPr>
            <a:normAutofit/>
          </a:bodyPr>
          <a:lstStyle/>
          <a:p>
            <a:pPr algn="l"/>
            <a:r>
              <a:rPr lang="hy-AM" sz="2400" dirty="0">
                <a:latin typeface="Arian AMU" panose="01000000000000000000" pitchFamily="2" charset="0"/>
                <a:cs typeface="Arian AMU" panose="01000000000000000000" pitchFamily="2" charset="0"/>
              </a:rPr>
              <a:t>Պանամայի փաստաթղթերը</a:t>
            </a:r>
            <a:endParaRPr lang="en-US" sz="2400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304155" y="2501110"/>
            <a:ext cx="4363845" cy="2338519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Ապրիլի 18-ին </a:t>
            </a:r>
            <a:r>
              <a:rPr lang="hy-AM" sz="1800" dirty="0" smtClean="0">
                <a:latin typeface="Arian AMU" panose="01000000000000000000" pitchFamily="2" charset="0"/>
                <a:cs typeface="Arian AMU" panose="01000000000000000000" pitchFamily="2" charset="0"/>
              </a:rPr>
              <a:t>Միհրան </a:t>
            </a: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Պողոսյանն </a:t>
            </a:r>
          </a:p>
          <a:p>
            <a:pPr algn="l">
              <a:lnSpc>
                <a:spcPct val="150000"/>
              </a:lnSpc>
            </a:pP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ազատվել է աշխատանքից</a:t>
            </a:r>
          </a:p>
        </p:txBody>
      </p:sp>
      <p:pic>
        <p:nvPicPr>
          <p:cNvPr id="14" name="Picture 2" descr="C:\Documents and Settings\Hetq\Desktop\72302_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6882" y="2289237"/>
            <a:ext cx="4764459" cy="3190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2907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18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16200000" flipV="1">
            <a:off x="5775961" y="453388"/>
            <a:ext cx="640080" cy="12192002"/>
          </a:xfrm>
          <a:prstGeom prst="triangle">
            <a:avLst>
              <a:gd name="adj" fmla="val 0"/>
            </a:avLst>
          </a:prstGeom>
          <a:solidFill>
            <a:srgbClr val="363052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95" y="32221"/>
            <a:ext cx="9037674" cy="1057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015" y="192031"/>
            <a:ext cx="2527969" cy="80042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8382" y="1391343"/>
            <a:ext cx="9144000" cy="511324"/>
          </a:xfrm>
        </p:spPr>
        <p:txBody>
          <a:bodyPr>
            <a:normAutofit/>
          </a:bodyPr>
          <a:lstStyle/>
          <a:p>
            <a:pPr algn="l"/>
            <a:r>
              <a:rPr lang="hy-AM" sz="2400" dirty="0">
                <a:latin typeface="Arian AMU" panose="01000000000000000000" pitchFamily="2" charset="0"/>
                <a:cs typeface="Arian AMU" panose="01000000000000000000" pitchFamily="2" charset="0"/>
              </a:rPr>
              <a:t>ՀՀ պաշտոնյաների ունեցվածքը արտերկրում</a:t>
            </a:r>
            <a:endParaRPr lang="en-US" sz="2400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39696" y="1911555"/>
            <a:ext cx="10010080" cy="2104171"/>
          </a:xfrm>
        </p:spPr>
        <p:txBody>
          <a:bodyPr>
            <a:no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y-AM" sz="1800" dirty="0">
                <a:solidFill>
                  <a:prstClr val="black"/>
                </a:solidFill>
                <a:latin typeface="Arial AMU" panose="020B0604020202020204" pitchFamily="34" charset="0"/>
              </a:rPr>
              <a:t>2004 թ</a:t>
            </a:r>
            <a:r>
              <a:rPr lang="en-US" sz="1800" dirty="0">
                <a:solidFill>
                  <a:prstClr val="black"/>
                </a:solidFill>
                <a:latin typeface="Arial AMU" panose="020B0604020202020204" pitchFamily="34" charset="0"/>
              </a:rPr>
              <a:t>. </a:t>
            </a:r>
            <a:r>
              <a:rPr lang="hy-AM" sz="1800" dirty="0">
                <a:solidFill>
                  <a:prstClr val="black"/>
                </a:solidFill>
                <a:latin typeface="Arial AMU" panose="020B0604020202020204" pitchFamily="34" charset="0"/>
              </a:rPr>
              <a:t>ի վեր փողերի լվացման միջոցով ապօրինաբար Հայաստանից դուրս է բերվում միջինը 1 </a:t>
            </a:r>
            <a:r>
              <a:rPr lang="hy-AM" sz="1800" dirty="0" smtClean="0">
                <a:solidFill>
                  <a:prstClr val="black"/>
                </a:solidFill>
                <a:latin typeface="Arial AMU" panose="020B0604020202020204" pitchFamily="34" charset="0"/>
              </a:rPr>
              <a:t>մլրդ </a:t>
            </a:r>
            <a:r>
              <a:rPr lang="hy-AM" sz="1800" dirty="0">
                <a:solidFill>
                  <a:prstClr val="black"/>
                </a:solidFill>
                <a:latin typeface="Arial AMU" panose="020B0604020202020204" pitchFamily="34" charset="0"/>
              </a:rPr>
              <a:t>դոլարի կապիտալ</a:t>
            </a:r>
            <a:endParaRPr lang="en-US" sz="1800" dirty="0">
              <a:solidFill>
                <a:prstClr val="black"/>
              </a:solidFill>
              <a:latin typeface="Arial AMU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  <a:latin typeface="Arial AMU" panose="020B0604020202020204" pitchFamily="34" charset="0"/>
              </a:rPr>
              <a:t>Ա</a:t>
            </a:r>
            <a:r>
              <a:rPr lang="en-US" sz="1800" dirty="0" err="1">
                <a:solidFill>
                  <a:prstClr val="black"/>
                </a:solidFill>
                <a:latin typeface="Arial AMU" panose="020B0604020202020204" pitchFamily="34" charset="0"/>
              </a:rPr>
              <a:t>պրիլյան</a:t>
            </a:r>
            <a:r>
              <a:rPr lang="en-US" sz="1800" dirty="0">
                <a:solidFill>
                  <a:prstClr val="black"/>
                </a:solidFill>
                <a:latin typeface="Arial AMU" panose="020B0604020202020204" pitchFamily="34" charset="0"/>
              </a:rPr>
              <a:t> 4-օրյա </a:t>
            </a:r>
            <a:r>
              <a:rPr lang="en-US" sz="1800" dirty="0" err="1">
                <a:solidFill>
                  <a:prstClr val="black"/>
                </a:solidFill>
                <a:latin typeface="Arial AMU" panose="020B0604020202020204" pitchFamily="34" charset="0"/>
              </a:rPr>
              <a:t>պատերազմն</a:t>
            </a:r>
            <a:r>
              <a:rPr lang="en-US" sz="1800" dirty="0">
                <a:solidFill>
                  <a:prstClr val="black"/>
                </a:solidFill>
                <a:latin typeface="Arial AMU" panose="020B060402020202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 AMU" panose="020B0604020202020204" pitchFamily="34" charset="0"/>
              </a:rPr>
              <a:t>ավելի</a:t>
            </a:r>
            <a:r>
              <a:rPr lang="en-US" sz="1800" dirty="0">
                <a:solidFill>
                  <a:prstClr val="black"/>
                </a:solidFill>
                <a:latin typeface="Arial AMU" panose="020B060402020202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 AMU" panose="020B0604020202020204" pitchFamily="34" charset="0"/>
              </a:rPr>
              <a:t>տեսանելի</a:t>
            </a:r>
            <a:r>
              <a:rPr lang="en-US" sz="1800" dirty="0">
                <a:solidFill>
                  <a:prstClr val="black"/>
                </a:solidFill>
                <a:latin typeface="Arial AMU" panose="020B060402020202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 AMU" panose="020B0604020202020204" pitchFamily="34" charset="0"/>
              </a:rPr>
              <a:t>դարձրեց</a:t>
            </a:r>
            <a:r>
              <a:rPr lang="en-US" sz="1800" dirty="0">
                <a:solidFill>
                  <a:prstClr val="black"/>
                </a:solidFill>
                <a:latin typeface="Arial AMU" panose="020B060402020202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 AMU" panose="020B0604020202020204" pitchFamily="34" charset="0"/>
              </a:rPr>
              <a:t>կոռուպցիան</a:t>
            </a:r>
            <a:endParaRPr lang="en-US" sz="1800" dirty="0">
              <a:solidFill>
                <a:prstClr val="black"/>
              </a:solidFill>
              <a:latin typeface="Arial AMU" panose="020B0604020202020204" pitchFamily="34" charset="0"/>
            </a:endParaRPr>
          </a:p>
        </p:txBody>
      </p:sp>
      <p:pic>
        <p:nvPicPr>
          <p:cNvPr id="10" name="Picture 2" descr="C:\Documents and Settings\Hetq\Desktop\աղքատ 1 ..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9757" y="3628966"/>
            <a:ext cx="4118919" cy="2743200"/>
          </a:xfrm>
          <a:prstGeom prst="rect">
            <a:avLst/>
          </a:prstGeom>
          <a:noFill/>
        </p:spPr>
      </p:pic>
      <p:pic>
        <p:nvPicPr>
          <p:cNvPr id="12" name="Picture 3" descr="C:\Documents and Settings\Hetq\Desktop\բանակ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612265" y="3628966"/>
            <a:ext cx="4096512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4907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18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16200000" flipV="1">
            <a:off x="5775961" y="453388"/>
            <a:ext cx="640080" cy="12192002"/>
          </a:xfrm>
          <a:prstGeom prst="triangle">
            <a:avLst>
              <a:gd name="adj" fmla="val 0"/>
            </a:avLst>
          </a:prstGeom>
          <a:solidFill>
            <a:srgbClr val="363052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95" y="32221"/>
            <a:ext cx="9037674" cy="1057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015" y="192031"/>
            <a:ext cx="2527969" cy="80042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75863" y="1165580"/>
            <a:ext cx="10575235" cy="717204"/>
          </a:xfrm>
        </p:spPr>
        <p:txBody>
          <a:bodyPr>
            <a:normAutofit fontScale="90000"/>
          </a:bodyPr>
          <a:lstStyle/>
          <a:p>
            <a:pPr algn="l"/>
            <a:r>
              <a:rPr lang="hy-AM" sz="2400" dirty="0">
                <a:latin typeface="Arian AMU" panose="01000000000000000000" pitchFamily="2" charset="0"/>
                <a:cs typeface="Arian AMU" panose="01000000000000000000" pitchFamily="2" charset="0"/>
              </a:rPr>
              <a:t>ՀՀ ֆինանսների նախարար Գագիկ Խաչատրյանի ու նրա որդիների ունեցվածքը</a:t>
            </a:r>
            <a:endParaRPr lang="en-US" sz="2400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869002" y="5009615"/>
            <a:ext cx="5375504" cy="139300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y-AM" sz="2000" dirty="0">
                <a:latin typeface="Arian AMU" panose="01000000000000000000" pitchFamily="2" charset="0"/>
                <a:cs typeface="Arian AMU" panose="01000000000000000000" pitchFamily="2" charset="0"/>
              </a:rPr>
              <a:t>Յուքոմ, Մեգաֆուդ, Ապեյրոն, Մեգամոթորս, Մեգասպորտ, Խրոնոգրաֆ, Գալաքսի Կոնցեռն, Չիմեգ և այլն</a:t>
            </a:r>
            <a:endParaRPr lang="en-US" sz="2000" dirty="0">
              <a:solidFill>
                <a:prstClr val="black"/>
              </a:solidFill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pic>
        <p:nvPicPr>
          <p:cNvPr id="10" name="Picture 2" descr="C:\Documents and Settings\Hetq\Desktop\68870_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002" y="2055905"/>
            <a:ext cx="6479652" cy="3077834"/>
          </a:xfrm>
          <a:prstGeom prst="rect">
            <a:avLst/>
          </a:prstGeom>
          <a:noFill/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7705492" y="2277767"/>
            <a:ext cx="4021687" cy="2687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Գործն ուղարկվել է ԱԱԾ՝ դրան ընթացք տալու նպատակով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y-AM" sz="1800" dirty="0">
                <a:latin typeface="Arian AMU" panose="01000000000000000000" pitchFamily="2" charset="0"/>
                <a:cs typeface="Arian AMU" panose="01000000000000000000" pitchFamily="2" charset="0"/>
              </a:rPr>
              <a:t>Հետագայում նաև Գագիկ Խաչատրյանի պաշտոնից ազատումը նաև այս ծրագրի արդյունքն է </a:t>
            </a:r>
            <a:endParaRPr lang="en-US" sz="1800" dirty="0">
              <a:solidFill>
                <a:prstClr val="black"/>
              </a:solidFill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970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18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 rot="16200000" flipV="1">
            <a:off x="5775961" y="453388"/>
            <a:ext cx="640080" cy="12192002"/>
          </a:xfrm>
          <a:prstGeom prst="triangle">
            <a:avLst>
              <a:gd name="adj" fmla="val 0"/>
            </a:avLst>
          </a:prstGeom>
          <a:solidFill>
            <a:srgbClr val="363052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95" y="32221"/>
            <a:ext cx="9037674" cy="1057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015" y="192031"/>
            <a:ext cx="2527969" cy="80042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1151301"/>
            <a:ext cx="10515600" cy="6206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y-AM" sz="2000">
                <a:latin typeface="Arian AMU" panose="01000000000000000000" pitchFamily="2" charset="0"/>
                <a:cs typeface="Arian AMU" panose="01000000000000000000" pitchFamily="2" charset="0"/>
              </a:rPr>
              <a:t>Պաշտոնյաների բիզնեսներ</a:t>
            </a:r>
            <a:endParaRPr lang="en-US" sz="2000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524108" y="1921023"/>
            <a:ext cx="11173522" cy="3355516"/>
          </a:xfrm>
        </p:spPr>
        <p:txBody>
          <a:bodyPr>
            <a:noAutofit/>
          </a:bodyPr>
          <a:lstStyle/>
          <a:p>
            <a:pPr algn="l">
              <a:buFont typeface="Wingdings" panose="05000000000000000000" pitchFamily="2" charset="2"/>
              <a:buChar char="§"/>
            </a:pPr>
            <a:r>
              <a:rPr lang="hy-AM" sz="1600" dirty="0">
                <a:latin typeface="Arian AMU" panose="01000000000000000000" pitchFamily="2" charset="0"/>
                <a:cs typeface="Arian AMU" panose="01000000000000000000" pitchFamily="2" charset="0"/>
              </a:rPr>
              <a:t>ՀՀ հանրային ծառայությունները կարգավորող հանձնաժողովի նախագահ Ռոբերտ Նազարյան՝</a:t>
            </a:r>
            <a:r>
              <a:rPr lang="en-US" sz="16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hy-AM" sz="1600" dirty="0">
                <a:latin typeface="Arian AMU" panose="01000000000000000000" pitchFamily="2" charset="0"/>
                <a:cs typeface="Arian AMU" panose="01000000000000000000" pitchFamily="2" charset="0"/>
              </a:rPr>
              <a:t>անշարժ գույքի բիզնես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y-AM" sz="1600" dirty="0">
                <a:latin typeface="Arian AMU" panose="01000000000000000000" pitchFamily="2" charset="0"/>
                <a:cs typeface="Arian AMU" panose="01000000000000000000" pitchFamily="2" charset="0"/>
              </a:rPr>
              <a:t>Մի շարք բարձր պաշտոններ զբաղեցրած </a:t>
            </a:r>
            <a:r>
              <a:rPr lang="hy-AM" sz="1600" dirty="0" err="1">
                <a:latin typeface="Arian AMU" panose="01000000000000000000" pitchFamily="2" charset="0"/>
                <a:cs typeface="Arian AMU" panose="01000000000000000000" pitchFamily="2" charset="0"/>
              </a:rPr>
              <a:t>Ե․Զախարյանի</a:t>
            </a:r>
            <a:r>
              <a:rPr lang="hy-AM" sz="1600" dirty="0">
                <a:latin typeface="Arian AMU" panose="01000000000000000000" pitchFamily="2" charset="0"/>
                <a:cs typeface="Arian AMU" panose="01000000000000000000" pitchFamily="2" charset="0"/>
              </a:rPr>
              <a:t> ընտանիք՝ «ARGALIE» ՍՊԸ </a:t>
            </a:r>
            <a:r>
              <a:rPr lang="en-US" sz="1600" dirty="0">
                <a:latin typeface="Arian AMU" panose="01000000000000000000" pitchFamily="2" charset="0"/>
                <a:cs typeface="Arian AMU" panose="01000000000000000000" pitchFamily="2" charset="0"/>
              </a:rPr>
              <a:t>(</a:t>
            </a:r>
            <a:r>
              <a:rPr lang="hy-AM" sz="1600" dirty="0">
                <a:latin typeface="Arian AMU" panose="01000000000000000000" pitchFamily="2" charset="0"/>
                <a:cs typeface="Arian AMU" panose="01000000000000000000" pitchFamily="2" charset="0"/>
              </a:rPr>
              <a:t>Պրահա</a:t>
            </a:r>
            <a:r>
              <a:rPr lang="en-US" sz="1600" dirty="0">
                <a:latin typeface="Arian AMU" panose="01000000000000000000" pitchFamily="2" charset="0"/>
                <a:cs typeface="Arian AMU" panose="01000000000000000000" pitchFamily="2" charset="0"/>
              </a:rPr>
              <a:t>)</a:t>
            </a:r>
            <a:r>
              <a:rPr lang="hy-AM" sz="1600" dirty="0">
                <a:latin typeface="Arian AMU" panose="01000000000000000000" pitchFamily="2" charset="0"/>
                <a:cs typeface="Arian AMU" panose="01000000000000000000" pitchFamily="2" charset="0"/>
              </a:rPr>
              <a:t>, անշարժ գույքի բիզնես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y-AM" sz="1600" dirty="0">
                <a:latin typeface="Arian AMU" panose="01000000000000000000" pitchFamily="2" charset="0"/>
                <a:cs typeface="Arian AMU" panose="01000000000000000000" pitchFamily="2" charset="0"/>
              </a:rPr>
              <a:t>ՀՀ նախագահի աշխատակազմի ղեկավար Արմեն </a:t>
            </a:r>
            <a:r>
              <a:rPr lang="hy-AM" sz="1600" dirty="0" smtClean="0">
                <a:latin typeface="Arian AMU" panose="01000000000000000000" pitchFamily="2" charset="0"/>
                <a:cs typeface="Arian AMU" panose="01000000000000000000" pitchFamily="2" charset="0"/>
              </a:rPr>
              <a:t>Գևորգյան</a:t>
            </a:r>
            <a:r>
              <a:rPr lang="en-US" sz="1600" dirty="0" smtClean="0">
                <a:latin typeface="Arian AMU" panose="01000000000000000000" pitchFamily="2" charset="0"/>
                <a:cs typeface="Arian AMU" panose="01000000000000000000" pitchFamily="2" charset="0"/>
              </a:rPr>
              <a:t>` </a:t>
            </a:r>
            <a:r>
              <a:rPr lang="en-US" sz="1600" dirty="0" smtClean="0"/>
              <a:t>«OFTOMA» </a:t>
            </a:r>
            <a:r>
              <a:rPr lang="hy-AM" sz="1600" dirty="0" smtClean="0"/>
              <a:t>և «</a:t>
            </a:r>
            <a:r>
              <a:rPr lang="en-US" sz="1600" dirty="0" smtClean="0"/>
              <a:t>RUBENDYAN INVEST» </a:t>
            </a:r>
            <a:r>
              <a:rPr lang="en-US" sz="1600" dirty="0" smtClean="0">
                <a:latin typeface="Arian AMU" panose="01000000000000000000" pitchFamily="2" charset="0"/>
                <a:cs typeface="Arian AMU" panose="01000000000000000000" pitchFamily="2" charset="0"/>
              </a:rPr>
              <a:t>(</a:t>
            </a:r>
            <a:r>
              <a:rPr lang="hy-AM" sz="1600" dirty="0" smtClean="0">
                <a:latin typeface="Arian AMU" panose="01000000000000000000" pitchFamily="2" charset="0"/>
                <a:cs typeface="Arian AMU" panose="01000000000000000000" pitchFamily="2" charset="0"/>
              </a:rPr>
              <a:t>Պրահա</a:t>
            </a:r>
            <a:r>
              <a:rPr lang="en-US" sz="1600" dirty="0" smtClean="0">
                <a:latin typeface="Arian AMU" panose="01000000000000000000" pitchFamily="2" charset="0"/>
                <a:cs typeface="Arian AMU" panose="01000000000000000000" pitchFamily="2" charset="0"/>
              </a:rPr>
              <a:t>)</a:t>
            </a:r>
            <a:r>
              <a:rPr lang="hy-AM" sz="1600" dirty="0" smtClean="0">
                <a:latin typeface="Arian AMU" panose="01000000000000000000" pitchFamily="2" charset="0"/>
                <a:cs typeface="Arian AMU" panose="01000000000000000000" pitchFamily="2" charset="0"/>
              </a:rPr>
              <a:t>,</a:t>
            </a:r>
            <a:r>
              <a:rPr lang="en-US" sz="1600" dirty="0" smtClean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hy-AM" sz="1600" dirty="0" smtClean="0"/>
              <a:t>ՍՊԸ- </a:t>
            </a:r>
            <a:r>
              <a:rPr lang="hy-AM" sz="1600" dirty="0" smtClean="0">
                <a:latin typeface="Arian AMU" panose="01000000000000000000" pitchFamily="2" charset="0"/>
                <a:cs typeface="Arian AMU" panose="01000000000000000000" pitchFamily="2" charset="0"/>
              </a:rPr>
              <a:t>անշարժ գույքի բիզնես </a:t>
            </a:r>
            <a:endParaRPr lang="hy-AM" sz="1600" dirty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y-AM" sz="1600" dirty="0">
                <a:latin typeface="Arian AMU" panose="01000000000000000000" pitchFamily="2" charset="0"/>
                <a:cs typeface="Arian AMU" panose="01000000000000000000" pitchFamily="2" charset="0"/>
              </a:rPr>
              <a:t>ԱԺ պատգամավոր</a:t>
            </a:r>
            <a:r>
              <a:rPr lang="en-US" sz="1600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hy-AM" sz="1600" dirty="0">
                <a:latin typeface="Arian AMU" panose="01000000000000000000" pitchFamily="2" charset="0"/>
                <a:cs typeface="Arian AMU" panose="01000000000000000000" pitchFamily="2" charset="0"/>
              </a:rPr>
              <a:t>Կարո Կարապետյանի </a:t>
            </a:r>
            <a:r>
              <a:rPr lang="en-US" sz="1600" dirty="0">
                <a:latin typeface="Arian AMU" panose="01000000000000000000" pitchFamily="2" charset="0"/>
                <a:cs typeface="Arian AMU" panose="01000000000000000000" pitchFamily="2" charset="0"/>
              </a:rPr>
              <a:t>ը</a:t>
            </a:r>
            <a:r>
              <a:rPr lang="hy-AM" sz="1600" dirty="0" err="1">
                <a:latin typeface="Arian AMU" panose="01000000000000000000" pitchFamily="2" charset="0"/>
                <a:cs typeface="Arian AMU" panose="01000000000000000000" pitchFamily="2" charset="0"/>
              </a:rPr>
              <a:t>նտանիք</a:t>
            </a:r>
            <a:r>
              <a:rPr lang="hy-AM" sz="1600" dirty="0">
                <a:latin typeface="Arian AMU" panose="01000000000000000000" pitchFamily="2" charset="0"/>
                <a:cs typeface="Arian AMU" panose="01000000000000000000" pitchFamily="2" charset="0"/>
              </a:rPr>
              <a:t>՝  «</a:t>
            </a:r>
            <a:r>
              <a:rPr lang="hy-AM" sz="1600" dirty="0" err="1">
                <a:latin typeface="Arian AMU" panose="01000000000000000000" pitchFamily="2" charset="0"/>
                <a:cs typeface="Arian AMU" panose="01000000000000000000" pitchFamily="2" charset="0"/>
              </a:rPr>
              <a:t>ViloKaro</a:t>
            </a:r>
            <a:r>
              <a:rPr lang="hy-AM" sz="1600" dirty="0">
                <a:latin typeface="Arian AMU" panose="01000000000000000000" pitchFamily="2" charset="0"/>
                <a:cs typeface="Arian AMU" panose="01000000000000000000" pitchFamily="2" charset="0"/>
              </a:rPr>
              <a:t>» ՍՊԸ </a:t>
            </a:r>
            <a:r>
              <a:rPr lang="en-US" sz="1600" dirty="0">
                <a:latin typeface="Arian AMU" panose="01000000000000000000" pitchFamily="2" charset="0"/>
                <a:cs typeface="Arian AMU" panose="01000000000000000000" pitchFamily="2" charset="0"/>
              </a:rPr>
              <a:t>(</a:t>
            </a:r>
            <a:r>
              <a:rPr lang="hy-AM" sz="1600" dirty="0">
                <a:latin typeface="Arian AMU" panose="01000000000000000000" pitchFamily="2" charset="0"/>
                <a:cs typeface="Arian AMU" panose="01000000000000000000" pitchFamily="2" charset="0"/>
              </a:rPr>
              <a:t>Պրահա</a:t>
            </a:r>
            <a:r>
              <a:rPr lang="en-US" sz="1600" dirty="0">
                <a:latin typeface="Arian AMU" panose="01000000000000000000" pitchFamily="2" charset="0"/>
                <a:cs typeface="Arian AMU" panose="01000000000000000000" pitchFamily="2" charset="0"/>
              </a:rPr>
              <a:t>)</a:t>
            </a:r>
            <a:r>
              <a:rPr lang="hy-AM" sz="1600" dirty="0">
                <a:latin typeface="Arian AMU" panose="01000000000000000000" pitchFamily="2" charset="0"/>
                <a:cs typeface="Arian AMU" panose="01000000000000000000" pitchFamily="2" charset="0"/>
              </a:rPr>
              <a:t>, սննդի, ալկոհոլի վաճառք</a:t>
            </a:r>
            <a:endParaRPr lang="en-US" sz="1600" dirty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y-AM" sz="1600" dirty="0">
                <a:latin typeface="Arian AMU" panose="01000000000000000000" pitchFamily="2" charset="0"/>
                <a:cs typeface="Arian AMU" panose="01000000000000000000" pitchFamily="2" charset="0"/>
              </a:rPr>
              <a:t>ՀՀ ԶՈւ գլխավոր շտաբի վարչության պետ, գեներալ-մայոր  Ալեքսան </a:t>
            </a:r>
            <a:r>
              <a:rPr lang="hy-AM" sz="1600" dirty="0" smtClean="0">
                <a:latin typeface="Arian AMU" panose="01000000000000000000" pitchFamily="2" charset="0"/>
                <a:cs typeface="Arian AMU" panose="01000000000000000000" pitchFamily="2" charset="0"/>
              </a:rPr>
              <a:t>Ալեքսանյան</a:t>
            </a:r>
            <a:r>
              <a:rPr lang="en-US" sz="1600" dirty="0">
                <a:latin typeface="Arian AMU" panose="01000000000000000000" pitchFamily="2" charset="0"/>
                <a:cs typeface="Arian AMU" panose="01000000000000000000" pitchFamily="2" charset="0"/>
              </a:rPr>
              <a:t>`</a:t>
            </a:r>
            <a:r>
              <a:rPr lang="en-US" sz="1600" dirty="0" smtClean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sz="1600" dirty="0" smtClean="0"/>
              <a:t>«ROKO 9», «Star's» </a:t>
            </a:r>
            <a:r>
              <a:rPr lang="hy-AM" sz="1600" dirty="0" smtClean="0"/>
              <a:t>կազինո</a:t>
            </a:r>
            <a:r>
              <a:rPr lang="en-US" sz="1600" dirty="0" smtClean="0"/>
              <a:t>, </a:t>
            </a:r>
            <a:r>
              <a:rPr lang="ru-RU" sz="1600" dirty="0" smtClean="0"/>
              <a:t>հյուրանոց, </a:t>
            </a:r>
            <a:r>
              <a:rPr lang="hy-AM" sz="1600" dirty="0" smtClean="0"/>
              <a:t>անշարժ գույքի վարձակալություն</a:t>
            </a:r>
            <a:r>
              <a:rPr lang="ru-RU" sz="1600" dirty="0" smtClean="0"/>
              <a:t>, </a:t>
            </a:r>
            <a:r>
              <a:rPr lang="hy-AM" sz="1600" dirty="0" smtClean="0"/>
              <a:t>ալկոհոլի վաճառք</a:t>
            </a:r>
            <a:endParaRPr lang="en-US" sz="1600" dirty="0">
              <a:latin typeface="Arian AMU" panose="01000000000000000000" pitchFamily="2" charset="0"/>
              <a:cs typeface="Arian AMU" panose="01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y-AM" sz="1600" dirty="0">
                <a:latin typeface="Arian AMU" panose="01000000000000000000" pitchFamily="2" charset="0"/>
                <a:cs typeface="Arian AMU" panose="01000000000000000000" pitchFamily="2" charset="0"/>
              </a:rPr>
              <a:t>ՀՀ նախագահի խորհրդական Արմեն Սմբատյանը և մշակույթի նախարար Հասմիկ Պողոսյան՝ «ԱՕԿՍ» ՍՊԸ </a:t>
            </a:r>
            <a:r>
              <a:rPr lang="en-US" sz="1600" dirty="0">
                <a:latin typeface="Arian AMU" panose="01000000000000000000" pitchFamily="2" charset="0"/>
                <a:cs typeface="Arian AMU" panose="01000000000000000000" pitchFamily="2" charset="0"/>
              </a:rPr>
              <a:t>(</a:t>
            </a:r>
            <a:r>
              <a:rPr lang="hy-AM" sz="1600" dirty="0">
                <a:latin typeface="Arian AMU" panose="01000000000000000000" pitchFamily="2" charset="0"/>
                <a:cs typeface="Arian AMU" panose="01000000000000000000" pitchFamily="2" charset="0"/>
              </a:rPr>
              <a:t>Վիրջինյան կղզիներ</a:t>
            </a:r>
            <a:r>
              <a:rPr lang="en-US" sz="1600" dirty="0" smtClean="0">
                <a:latin typeface="Arian AMU" panose="01000000000000000000" pitchFamily="2" charset="0"/>
                <a:cs typeface="Arian AMU" panose="01000000000000000000" pitchFamily="2" charset="0"/>
              </a:rPr>
              <a:t>)</a:t>
            </a:r>
            <a:r>
              <a:rPr lang="ru-RU" sz="1600" dirty="0" smtClean="0">
                <a:latin typeface="Arian AMU" panose="01000000000000000000" pitchFamily="2" charset="0"/>
                <a:cs typeface="Arian AMU" panose="01000000000000000000" pitchFamily="2" charset="0"/>
              </a:rPr>
              <a:t>, </a:t>
            </a:r>
            <a:r>
              <a:rPr lang="hy-AM" sz="1600" dirty="0" smtClean="0"/>
              <a:t>շահումով խաղեր, հյուրանոցային և ռեստորանային</a:t>
            </a:r>
            <a:r>
              <a:rPr lang="en-US" sz="1600" dirty="0" smtClean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hy-AM" sz="1600" dirty="0" err="1">
                <a:latin typeface="Arian AMU" panose="01000000000000000000" pitchFamily="2" charset="0"/>
                <a:cs typeface="Arian AMU" panose="01000000000000000000" pitchFamily="2" charset="0"/>
              </a:rPr>
              <a:t>բինզես</a:t>
            </a:r>
            <a:r>
              <a:rPr lang="ru-RU" sz="1600" dirty="0">
                <a:latin typeface="Arian AMU" panose="01000000000000000000" pitchFamily="2" charset="0"/>
                <a:cs typeface="Arian AMU" panose="01000000000000000000" pitchFamily="2" charset="0"/>
              </a:rPr>
              <a:t>, </a:t>
            </a:r>
            <a:r>
              <a:rPr lang="hy-AM" sz="1600" smtClean="0">
                <a:latin typeface="Arian AMU" panose="01000000000000000000" pitchFamily="2" charset="0"/>
                <a:cs typeface="Arian AMU" panose="01000000000000000000" pitchFamily="2" charset="0"/>
              </a:rPr>
              <a:t>տաքսի-ծառայություն</a:t>
            </a:r>
            <a:endParaRPr lang="en-US" sz="1600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pic>
        <p:nvPicPr>
          <p:cNvPr id="10" name="Picture 2" descr="C:\Documents and Settings\Hetq\Desktop\68014_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7992" y="5583088"/>
            <a:ext cx="1282330" cy="825500"/>
          </a:xfrm>
          <a:prstGeom prst="rect">
            <a:avLst/>
          </a:prstGeom>
          <a:noFill/>
        </p:spPr>
      </p:pic>
      <p:pic>
        <p:nvPicPr>
          <p:cNvPr id="12" name="Picture 2" descr="C:\Documents and Settings\Hetq\Desktop\71053_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8464" y="5564503"/>
            <a:ext cx="1332523" cy="86267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169129" y="5588036"/>
            <a:ext cx="1505237" cy="8078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2508" y="5557401"/>
            <a:ext cx="1527243" cy="10193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5887" y="5616426"/>
            <a:ext cx="1648673" cy="777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10696" y="5547557"/>
            <a:ext cx="1629917" cy="11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21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18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16200000" flipV="1">
            <a:off x="5775961" y="453388"/>
            <a:ext cx="640080" cy="12192002"/>
          </a:xfrm>
          <a:prstGeom prst="triangle">
            <a:avLst>
              <a:gd name="adj" fmla="val 0"/>
            </a:avLst>
          </a:prstGeom>
          <a:solidFill>
            <a:srgbClr val="363052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95" y="32221"/>
            <a:ext cx="9037674" cy="1057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015" y="192031"/>
            <a:ext cx="2527969" cy="80042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75863" y="1165580"/>
            <a:ext cx="10575235" cy="693152"/>
          </a:xfrm>
        </p:spPr>
        <p:txBody>
          <a:bodyPr>
            <a:normAutofit/>
          </a:bodyPr>
          <a:lstStyle/>
          <a:p>
            <a:pPr algn="l"/>
            <a:r>
              <a:rPr lang="hy-AM" sz="2400" dirty="0">
                <a:latin typeface="Arian AMU" panose="01000000000000000000" pitchFamily="2" charset="0"/>
                <a:cs typeface="Arian AMU" panose="01000000000000000000" pitchFamily="2" charset="0"/>
              </a:rPr>
              <a:t>Նախկին վարչապետ Հովիկ Աբրահամյան</a:t>
            </a:r>
            <a:endParaRPr lang="en-US" sz="2400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8820616" y="2255722"/>
            <a:ext cx="2709745" cy="268426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hy-AM" dirty="0">
                <a:latin typeface="Arian AMU" panose="01000000000000000000" pitchFamily="2" charset="0"/>
                <a:cs typeface="Arian AMU" panose="01000000000000000000" pitchFamily="2" charset="0"/>
              </a:rPr>
              <a:t>Հ</a:t>
            </a:r>
            <a:r>
              <a:rPr lang="en-US" dirty="0" err="1">
                <a:latin typeface="Arian AMU" panose="01000000000000000000" pitchFamily="2" charset="0"/>
                <a:cs typeface="Arian AMU" panose="01000000000000000000" pitchFamily="2" charset="0"/>
              </a:rPr>
              <a:t>աշվարկվել</a:t>
            </a:r>
            <a:r>
              <a:rPr lang="en-US" dirty="0">
                <a:latin typeface="Arian AMU" panose="01000000000000000000" pitchFamily="2" charset="0"/>
                <a:cs typeface="Arian AMU" panose="01000000000000000000" pitchFamily="2" charset="0"/>
              </a:rPr>
              <a:t> է </a:t>
            </a:r>
            <a:r>
              <a:rPr lang="hy-AM" dirty="0">
                <a:latin typeface="Arian AMU" panose="01000000000000000000" pitchFamily="2" charset="0"/>
                <a:cs typeface="Arian AMU" panose="01000000000000000000" pitchFamily="2" charset="0"/>
              </a:rPr>
              <a:t>Աբրահամյանին</a:t>
            </a:r>
            <a:r>
              <a:rPr lang="ru-RU" dirty="0">
                <a:latin typeface="Arian AMU" panose="01000000000000000000" pitchFamily="2" charset="0"/>
                <a:cs typeface="Arian AMU" panose="01000000000000000000" pitchFamily="2" charset="0"/>
              </a:rPr>
              <a:t> պատկանող մոտ 50</a:t>
            </a:r>
            <a:r>
              <a:rPr lang="en-US" dirty="0">
                <a:latin typeface="Arian AMU" panose="01000000000000000000" pitchFamily="2" charset="0"/>
                <a:cs typeface="Arian AMU" panose="01000000000000000000" pitchFamily="2" charset="0"/>
              </a:rPr>
              <a:t> </a:t>
            </a:r>
            <a:r>
              <a:rPr lang="en-US" dirty="0" err="1">
                <a:latin typeface="Arian AMU" panose="01000000000000000000" pitchFamily="2" charset="0"/>
                <a:cs typeface="Arian AMU" panose="01000000000000000000" pitchFamily="2" charset="0"/>
              </a:rPr>
              <a:t>ընկերություն</a:t>
            </a:r>
            <a:endParaRPr lang="ru-RU" dirty="0">
              <a:latin typeface="Arian AMU" panose="01000000000000000000" pitchFamily="2" charset="0"/>
              <a:cs typeface="Arian AMU" panose="01000000000000000000" pitchFamily="2" charset="0"/>
            </a:endParaRPr>
          </a:p>
        </p:txBody>
      </p:sp>
      <p:pic>
        <p:nvPicPr>
          <p:cNvPr id="10" name="Picture 2" descr="C:\Documents and Settings\Hetq\Desktop\hov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863" y="1934169"/>
            <a:ext cx="7892477" cy="42951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9838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189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16200000" flipV="1">
            <a:off x="5775961" y="453388"/>
            <a:ext cx="640080" cy="12192002"/>
          </a:xfrm>
          <a:prstGeom prst="triangle">
            <a:avLst>
              <a:gd name="adj" fmla="val 0"/>
            </a:avLst>
          </a:prstGeom>
          <a:solidFill>
            <a:srgbClr val="363052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95" y="32221"/>
            <a:ext cx="9037674" cy="1057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015" y="192031"/>
            <a:ext cx="2527969" cy="800428"/>
          </a:xfrm>
          <a:prstGeom prst="rect">
            <a:avLst/>
          </a:prstGeom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267317"/>
              </p:ext>
            </p:extLst>
          </p:nvPr>
        </p:nvGraphicFramePr>
        <p:xfrm>
          <a:off x="1981200" y="1868556"/>
          <a:ext cx="8229600" cy="4684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Rectangle 8"/>
          <p:cNvSpPr/>
          <p:nvPr/>
        </p:nvSpPr>
        <p:spPr>
          <a:xfrm>
            <a:off x="556590" y="1169438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y-AM" dirty="0">
                <a:latin typeface="Arian AMU" panose="01000000000000000000" pitchFamily="2" charset="0"/>
                <a:cs typeface="Arian AMU" panose="01000000000000000000" pitchFamily="2" charset="0"/>
              </a:rPr>
              <a:t>«Քաղցրաշենի ինքնահոս ոռոգման համակարգի կառուցում» ծրագիր</a:t>
            </a:r>
          </a:p>
        </p:txBody>
      </p:sp>
    </p:spTree>
    <p:extLst>
      <p:ext uri="{BB962C8B-B14F-4D97-AF65-F5344CB8AC3E}">
        <p14:creationId xmlns:p14="http://schemas.microsoft.com/office/powerpoint/2010/main" val="30637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356</Words>
  <Application>Microsoft Office PowerPoint</Application>
  <PresentationFormat>Widescreen</PresentationFormat>
  <Paragraphs>52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AMU</vt:lpstr>
      <vt:lpstr>Arian AMU</vt:lpstr>
      <vt:lpstr>Calibri</vt:lpstr>
      <vt:lpstr>Calibri Light</vt:lpstr>
      <vt:lpstr>Times New Roman</vt:lpstr>
      <vt:lpstr>Wingdings</vt:lpstr>
      <vt:lpstr>Office Theme</vt:lpstr>
      <vt:lpstr>PowerPoint Presentation</vt:lpstr>
      <vt:lpstr>Հետաքննական թեմաները</vt:lpstr>
      <vt:lpstr>Կենդանիների թրաֆիկինգ</vt:lpstr>
      <vt:lpstr>Պանամայի փաստաթղթերը</vt:lpstr>
      <vt:lpstr>ՀՀ պաշտոնյաների ունեցվածքը արտերկրում</vt:lpstr>
      <vt:lpstr>ՀՀ ֆինանսների նախարար Գագիկ Խաչատրյանի ու նրա որդիների ունեցվածքը</vt:lpstr>
      <vt:lpstr>PowerPoint Presentation</vt:lpstr>
      <vt:lpstr>Նախկին վարչապետ Հովիկ Աբրահամյան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Nuneh.Hayrapetyan</dc:creator>
  <cp:lastModifiedBy>Haykak Arshamyan</cp:lastModifiedBy>
  <cp:revision>25</cp:revision>
  <dcterms:created xsi:type="dcterms:W3CDTF">2016-12-07T09:55:14Z</dcterms:created>
  <dcterms:modified xsi:type="dcterms:W3CDTF">2016-12-08T21:01:58Z</dcterms:modified>
</cp:coreProperties>
</file>