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3" r:id="rId6"/>
    <p:sldId id="269" r:id="rId7"/>
    <p:sldId id="268" r:id="rId8"/>
    <p:sldId id="266" r:id="rId9"/>
    <p:sldId id="271" r:id="rId10"/>
    <p:sldId id="272" r:id="rId11"/>
    <p:sldId id="273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128951"/>
          </a:xfrm>
        </p:spPr>
        <p:txBody>
          <a:bodyPr>
            <a:noAutofit/>
          </a:bodyPr>
          <a:lstStyle/>
          <a:p>
            <a:pPr algn="r"/>
            <a:r>
              <a:rPr lang="hy-AM" sz="3600" noProof="1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Կրթական և առողջապահական հաստատությունների մոնիտորինգ</a:t>
            </a:r>
            <a:endParaRPr lang="hy-AM" sz="36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/>
          <a:lstStyle/>
          <a:p>
            <a:pPr algn="r"/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Ժուռնալիստների «Ասպարեզ» ակումբ</a:t>
            </a:r>
          </a:p>
          <a:p>
            <a:pPr algn="r"/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հասարակական կազմակերպություն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հունվար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2015 –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սեպտեմբեր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3095"/>
            <a:ext cx="9144000" cy="706437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բացահայտումները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322" y="1863521"/>
            <a:ext cx="11290852" cy="3845334"/>
          </a:xfrm>
        </p:spPr>
        <p:txBody>
          <a:bodyPr>
            <a:noAutofit/>
          </a:bodyPr>
          <a:lstStyle/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Պոլիկլինիկական ծառայությունների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բուժաշ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խ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ատողներ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իրենց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աշխատանքային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պայմանները գնահատել են շատ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լավ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լավ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76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%),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վատ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վատ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2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4%)։</a:t>
            </a:r>
            <a:endParaRPr lang="en-US" alt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Պոլիկլինիկայի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կաբինետների տեխնիկական հագեցվածությունը գնահատվել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է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լ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ավ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լավ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(79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վատ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շատ վատ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(21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: </a:t>
            </a:r>
            <a:endParaRPr lang="en-US" alt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Շտապօգնության մեքենաների տեխնիկական վիճակն ու հագեցվածությունը գնահատվել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է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շատ լավ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լավ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(5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7%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վատ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վատ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(3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8%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5%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դժվարացել է պատասխանել: </a:t>
            </a: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Պոլիկլինիկական ծառայությունների բուժաշատողներն իրենց վարձատրությունը գնահատել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շատ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լավ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լավ (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3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4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%), վատ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վատ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(6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3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%),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իսկ 3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դժվարացել է պատասխանել։ </a:t>
            </a: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տապ օգնության ծառայություններ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բուժաշխատողներ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իրենց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վարձատրությ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ու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գնահատ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ել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hy-AM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շատ լավ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լավ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(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55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վատ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վատ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(41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։ </a:t>
            </a:r>
            <a:endParaRPr lang="ru-RU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51389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132" y="1003095"/>
            <a:ext cx="10394868" cy="706437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Արդյունքներ և առաջարկներ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322" y="1709532"/>
            <a:ext cx="11469756" cy="4430323"/>
          </a:xfrm>
        </p:spPr>
        <p:txBody>
          <a:bodyPr>
            <a:noAutofit/>
          </a:bodyPr>
          <a:lstStyle/>
          <a:p>
            <a:pPr algn="l">
              <a:spcBef>
                <a:spcPct val="0"/>
              </a:spcBef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Շտապօգնության ծառայության բուժաշխատողներն առաջարկել են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.</a:t>
            </a:r>
            <a:b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ru-RU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Ավելացնել մեքենաների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քանակը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36%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Բարելավել աշխատանքային պայմանները և բարձրացնել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աշխատավարձը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20%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Տեխնիկապես հագեցնել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ավտոմեքենաները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13%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Ավելացնել շտապօգնության կայանները և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բրիգադները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12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Իրականացնել բուժաշխատողների ապահովագրություն, նրանց տրամադրել սոցիալական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փաթեթ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10%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Կազմակերպել բուժաշխատողների մասնագիտական վերապատրաստման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դասընթացներ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9%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l">
              <a:spcBef>
                <a:spcPct val="0"/>
              </a:spcBef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Պոլիկլինիկական ծառայության բուժաշխատողներն առաջարկել են՝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Աշխատավարձի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բարձրացում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38%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Աշխատանքային պայմանների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բարելավում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23%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Պոլիկլինիկայի շենքի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վերանորոգում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15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Սարքավորումների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նորացում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10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Դեղորայքի ցանկի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ընդլայնում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8%</a:t>
            </a:r>
          </a:p>
          <a:p>
            <a:pPr marL="285750" indent="-285750" algn="l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Սոցիալական փաթեթի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տրամադրում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`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6%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83756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խնդիրները 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2212506"/>
            <a:ext cx="8404305" cy="492379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Գնահատել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հանրակրթական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առողջապահական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հաստատությունների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ֆինանսական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գործունեության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արդյունավետությունը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թափանցիկությունը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Պարզել շահառուների գնահատականը մատուցվող ծառայությունների որակի մասին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ԿԳ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ԱՆ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նախարարությ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նը ներկայացնել բարեփոխմանն ուղղված առաջարկներ</a:t>
            </a:r>
          </a:p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488019"/>
            <a:ext cx="6135156" cy="356649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hy-AM" sz="2000" b="1" dirty="0">
                <a:latin typeface="Arian AMU" panose="01000000000000000000" pitchFamily="2" charset="0"/>
                <a:cs typeface="Arian AMU" panose="01000000000000000000" pitchFamily="2" charset="0"/>
              </a:rPr>
              <a:t>1. Կրթական հաստատությունների մոնիտորինգ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ՀՀ բոլոր տասը մարզերի 40 դպրոցում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Յուրաքանչյուր մարզում՝ 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lvl="1"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2 հիմնական դպրոց</a:t>
            </a:r>
          </a:p>
          <a:p>
            <a:pPr lvl="1"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1</a:t>
            </a:r>
            <a:r>
              <a:rPr lang="en-US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ավագ դպրոց</a:t>
            </a:r>
          </a:p>
          <a:p>
            <a:pPr lvl="1"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1</a:t>
            </a:r>
            <a:r>
              <a:rPr lang="en-US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ներառական դպրոց</a:t>
            </a:r>
          </a:p>
          <a:p>
            <a:pPr marL="342900" lvl="1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n AMU" panose="01000000000000000000" pitchFamily="2" charset="0"/>
                <a:cs typeface="Arian AMU" panose="01000000000000000000" pitchFamily="2" charset="0"/>
              </a:rPr>
              <a:t>40</a:t>
            </a: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 երիտասարդ մարզային քաղաքացիական-երիտասարդական կենտրոններից</a:t>
            </a:r>
            <a:endParaRPr lang="hy-AM" dirty="0">
              <a:solidFill>
                <a:schemeClr val="tx1">
                  <a:lumMod val="75000"/>
                  <a:lumOff val="2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09044" y="1592027"/>
            <a:ext cx="4713288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0320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141" y="1694908"/>
            <a:ext cx="11812859" cy="4705893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 Դպրոցների ֆինանսական փաստաթղթերը հասանելի չեն հանրությանը</a:t>
            </a:r>
          </a:p>
          <a:p>
            <a:pPr marL="576263" lvl="1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Ֆինանսական փաստաթղթերը չեն հրապարակվում</a:t>
            </a:r>
          </a:p>
          <a:p>
            <a:pPr marL="576263" lvl="1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Սահմանափակ տվյալներ կան միայն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www.ktak.am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կայքում</a:t>
            </a:r>
          </a:p>
          <a:p>
            <a:pPr marL="290513" lvl="1" algn="l">
              <a:lnSpc>
                <a:spcPct val="100000"/>
              </a:lnSpc>
              <a:spcBef>
                <a:spcPts val="0"/>
              </a:spcBef>
              <a:defRPr/>
            </a:pPr>
            <a:endParaRPr lang="hy-AM" sz="11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Դպրոցների կառավարման ապակենտրոնացումը չի նպաստել լրացուցիչ ֆինանսական աղբյուրների բազմազանությանը</a:t>
            </a:r>
          </a:p>
          <a:p>
            <a:pPr marL="576263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Ֆինանսավորվում են բացառապես բյուջեից</a:t>
            </a:r>
          </a:p>
          <a:p>
            <a:pPr marL="576263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Ծնողական խորհուրդների՝ ֆինանսական կառավարմանը մասնակցելու լիազորությունը թղթի վրա է մնում</a:t>
            </a:r>
          </a:p>
          <a:p>
            <a:pPr marL="576263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Ուսումնասիրված դպրոցներից ընդամենը 3-ում են արձանագրվել ֆինանսական հարցերի քննարկում ծնողական խորհրդների կողմից</a:t>
            </a:r>
          </a:p>
          <a:p>
            <a:pPr marL="576263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hy-AM" sz="12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Դպրոցների կառավարման խորհուրդները չեն կայացել որպես կառավարման գլխավոր մարմին 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Դրանցում ծնողների ներկայացուցիչները բավարար չափով իրազեկված չեն դպրոցների ֆինանսական գործունեության մասին, ակտիվ չեն ֆինանսական հարցերի շուրջ որոշումներ կայացնելու հարցում։ Չկան դեմ քվեարկողներ‚ չկան առաջարկություններ‚ չկա մասնակցային մոտեցում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hy-AM" sz="12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Դպրոցների մանկավարժների վերապատրաստման համար ծախսեր չեն արվում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898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Առաջարկներ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2212506"/>
            <a:ext cx="10451767" cy="3452798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ասանելի դարձնել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ֆինանսական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փաստաթղթերը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Ուժեղացնել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վարչական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աշխատողների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կարողությունները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՝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լրացուցիչ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ֆինանսական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աղբյուրներ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հայթհայթելու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առումով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Կար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և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որել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այլ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աղբյուրներից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ֆինանսավորում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ապահովելու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ցուցանիշ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տնօրենների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աշխատանքի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գործում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Սահմանել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բյուջեներում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հաստատուն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գումար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զարգացման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ծրագրերի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70143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844" y="1122363"/>
            <a:ext cx="5524155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4557" y="2179638"/>
            <a:ext cx="7851913" cy="387487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hy-AM" sz="2000" b="1" dirty="0">
                <a:latin typeface="Arian AMU" panose="01000000000000000000" pitchFamily="2" charset="0"/>
                <a:cs typeface="Arian AMU" panose="01000000000000000000" pitchFamily="2" charset="0"/>
              </a:rPr>
              <a:t>1. Առողջապահական հաստատությունների մոնիտորինգ</a:t>
            </a:r>
          </a:p>
          <a:p>
            <a:pPr marL="457200" indent="-277813" algn="l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Տաս մարզերի 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2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0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պոլիկլինիկա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և 10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շտապ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օգնության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կայան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457200" indent="-277813" algn="l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Յուրաքանչյուր մարզում՝ 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79387" algn="l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	2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պոլիկլինիկա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79387" algn="l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	1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շտապ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օգնության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կայան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lvl="1" indent="-277813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n AMU" panose="01000000000000000000" pitchFamily="2" charset="0"/>
                <a:cs typeface="Arian AMU" panose="01000000000000000000" pitchFamily="2" charset="0"/>
              </a:rPr>
              <a:t>40</a:t>
            </a: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 երիտասարդ մարզային քաղաքացիական-երիտասարդական կենտրոններից</a:t>
            </a:r>
            <a:endParaRPr lang="hy-AM" dirty="0">
              <a:solidFill>
                <a:schemeClr val="tx1">
                  <a:lumMod val="75000"/>
                  <a:lumOff val="2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1774" y="1657168"/>
            <a:ext cx="4102748" cy="418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6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բացահայտումները 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400" y="2597146"/>
            <a:ext cx="9396765" cy="3952242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Հարցվ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ած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33% 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դեպքում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շտապօգնության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ծառայության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սպասարկման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որակը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չի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համապատասխանում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օրենսդրության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պահանջներին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Հարցվ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ած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9%-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մոտ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արձանագրվել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դժգոհություններ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 կապված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կարգավարի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(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դիսպետչերի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դանդաղ աշխատանքի և անտարբեր վերաբերմունքի հետ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Հարցվ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ած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41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%-ը պատասխանել է, որ շտապօգնության մեքենան նշված հասցե է մոտեցել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սահմանված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15 </a:t>
            </a:r>
            <a:r>
              <a:rPr lang="ru-RU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րոպե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ից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ավելի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ուշ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8390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46802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</a:t>
            </a:r>
            <a:r>
              <a:rPr lang="hy-AM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բացահայտումներ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078" y="1910658"/>
            <a:ext cx="11330609" cy="4445537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արց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վածների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16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վճարել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է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պոլիկլինիկայի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ծառայությունների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դիմաց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՝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1000-8000 ՀՀ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դրամի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սահմաններում</a:t>
            </a:r>
            <a:endParaRPr lang="en-US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Հարց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վածների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53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նշել է, որ դեղերի տրամադրման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ուշացում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դեպքերը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եղել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հաճախակի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երբեմն</a:t>
            </a:r>
            <a:endParaRPr lang="en-US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Պոլիկլինիկայի սանիտարահիգիենիկ վիճակը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հարցվողների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46%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գնահատել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միջին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իսկ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2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%՝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վատ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շատ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վատ</a:t>
            </a:r>
            <a:endParaRPr lang="en-US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ru-RU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Բուժանձնակազմի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մարդկային վերաբերմունքը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հիմնականում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գնահատվել է շատ լավ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լավ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(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6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5%), վատ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շատ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վատ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գնահատվել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է 4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-ի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կողմից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`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անհարգալից և կոպիտ վերաբերմունք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անհարկի սպասեցնել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ու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անուշադրությ</a:t>
            </a: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ան պատճառով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  <a:defRPr/>
            </a:pPr>
            <a:endParaRPr lang="hy-AM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94765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3095"/>
            <a:ext cx="9144000" cy="706437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բացահայտումները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322" y="1980859"/>
            <a:ext cx="11290852" cy="4168384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hy-AM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Բուժհաստատությունների աշխատակիցների գնահակատականները.</a:t>
            </a: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ոլիկլինիկակա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յի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բուժաշխատողների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58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է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անցել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առողջական վիճակի նախնական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պարտադիր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բժշկական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զննություն</a:t>
            </a:r>
            <a:endParaRPr lang="en-US" alt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շ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տապօգնության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աշխատակիցների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30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վերջին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2 տարվա ընթացքում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չի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մասնակցել մասնագիտական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դասընթացների</a:t>
            </a:r>
            <a:endParaRPr lang="en-US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14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դեպքերում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դասընթացների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մասնակցության վճարը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կատարել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սեփական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միջոցներից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իսկ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40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% դեպքերում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վճար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ել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է շտապօգնության ծառայությ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ան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կողմից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alt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ոլիկլինիկական ծառայության բուժաշխատողների 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14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վերջին 2 տարվա ընթացքում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չի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մասնակցել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որևէ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մասնագիտական դասընթացի</a:t>
            </a:r>
            <a:endParaRPr lang="en-US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  <a:defRPr/>
            </a:pP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17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դեպքերում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դասընթացների մասնակցության վճարը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կատարել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սեփական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միջոցներից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իսկ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58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%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դեպքերում</a:t>
            </a:r>
            <a:r>
              <a:rPr lang="en-US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alt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՝ պոլիկլինիկայի կամ այլ </a:t>
            </a:r>
            <a:r>
              <a:rPr lang="ru-RU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կազմակերպություններ</a:t>
            </a:r>
            <a:r>
              <a:rPr lang="en-US" alt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alt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կողմից</a:t>
            </a:r>
            <a:endParaRPr lang="ru-RU" alt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400" y="131763"/>
            <a:ext cx="10221913" cy="1057275"/>
            <a:chOff x="787400" y="131763"/>
            <a:chExt cx="10221913" cy="1057275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131763"/>
              <a:ext cx="9037638" cy="105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 descr="J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6200" y="328613"/>
              <a:ext cx="773113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221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649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AMU</vt:lpstr>
      <vt:lpstr>Arian AMU</vt:lpstr>
      <vt:lpstr>Calibri</vt:lpstr>
      <vt:lpstr>Calibri Light</vt:lpstr>
      <vt:lpstr>Wingdings</vt:lpstr>
      <vt:lpstr>Office Theme</vt:lpstr>
      <vt:lpstr>Կրթական և առողջապահական հաստատությունների մոնիտորինգ</vt:lpstr>
      <vt:lpstr>Մոնիտորինգի խնդիրները </vt:lpstr>
      <vt:lpstr>Ծրագրի նկարագրություն</vt:lpstr>
      <vt:lpstr>Մոնիտորինգի բացահայտումներ</vt:lpstr>
      <vt:lpstr>Առաջարկներ</vt:lpstr>
      <vt:lpstr>Ծրագրի նկարագրություն</vt:lpstr>
      <vt:lpstr>Մոնիտորինգի բացահայտումները </vt:lpstr>
      <vt:lpstr>Մոնիտորինգի բացահայտումները</vt:lpstr>
      <vt:lpstr>Մոնիտորինգի բացահայտումները</vt:lpstr>
      <vt:lpstr>Մոնիտորինգի բացահայտումները</vt:lpstr>
      <vt:lpstr>Արդյունքներ և առաջարկներ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33</cp:revision>
  <dcterms:created xsi:type="dcterms:W3CDTF">2016-12-07T09:55:14Z</dcterms:created>
  <dcterms:modified xsi:type="dcterms:W3CDTF">2016-12-08T21:03:00Z</dcterms:modified>
</cp:coreProperties>
</file>