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6" r:id="rId2"/>
    <p:sldId id="257" r:id="rId3"/>
    <p:sldId id="262" r:id="rId4"/>
    <p:sldId id="264" r:id="rId5"/>
    <p:sldId id="265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neh.Hayrapetyan" initials="N" lastIdx="2" clrIdx="0">
    <p:extLst>
      <p:ext uri="{19B8F6BF-5375-455C-9EA6-DF929625EA0E}">
        <p15:presenceInfo xmlns:p15="http://schemas.microsoft.com/office/powerpoint/2012/main" userId="S-1-5-21-1122058089-526457399-219882966-1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9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3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9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1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4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6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7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6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PgcjMHpMzs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2089930"/>
            <a:ext cx="9734550" cy="2128951"/>
          </a:xfrm>
        </p:spPr>
        <p:txBody>
          <a:bodyPr>
            <a:noAutofit/>
          </a:bodyPr>
          <a:lstStyle/>
          <a:p>
            <a:pPr algn="r"/>
            <a:r>
              <a:rPr lang="hy-AM" sz="3600" dirty="0">
                <a:solidFill>
                  <a:prstClr val="black"/>
                </a:solidFill>
                <a:latin typeface="Arian AMU" panose="01000000000000000000" pitchFamily="2" charset="0"/>
                <a:cs typeface="Arian AMU" panose="01000000000000000000" pitchFamily="2" charset="0"/>
              </a:rPr>
              <a:t>Մասնակցային մոնիթորինգ՝ հանուն որակյալ կոմունալ ծառայությունների Գյումրիում</a:t>
            </a:r>
            <a:endParaRPr lang="hy-AM" sz="3600" noProof="1">
              <a:solidFill>
                <a:prstClr val="black"/>
              </a:solidFill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9605"/>
            <a:ext cx="9144000" cy="1028307"/>
          </a:xfrm>
        </p:spPr>
        <p:txBody>
          <a:bodyPr>
            <a:noAutofit/>
          </a:bodyPr>
          <a:lstStyle/>
          <a:p>
            <a:pPr algn="r"/>
            <a:r>
              <a:rPr lang="hy-AM" sz="2000" dirty="0">
                <a:latin typeface="Arian AMU" panose="01000000000000000000" pitchFamily="2" charset="0"/>
                <a:cs typeface="Times New Roman" panose="02020603050405020304" pitchFamily="18" charset="0"/>
              </a:rPr>
              <a:t>«</a:t>
            </a:r>
            <a:r>
              <a:rPr lang="en-US" sz="2000" dirty="0" err="1">
                <a:latin typeface="Arian AMU" panose="01000000000000000000" pitchFamily="2" charset="0"/>
                <a:cs typeface="Times New Roman" panose="02020603050405020304" pitchFamily="18" charset="0"/>
              </a:rPr>
              <a:t>Կոմպասս</a:t>
            </a:r>
            <a:r>
              <a:rPr lang="hy-AM" sz="2000" dirty="0">
                <a:latin typeface="Arian AMU" panose="01000000000000000000" pitchFamily="2" charset="0"/>
                <a:cs typeface="Times New Roman" panose="02020603050405020304" pitchFamily="18" charset="0"/>
              </a:rPr>
              <a:t>»</a:t>
            </a:r>
            <a:r>
              <a:rPr lang="en-US" sz="2000" dirty="0">
                <a:latin typeface="Arian AMU" panose="01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n AMU" panose="01000000000000000000" pitchFamily="2" charset="0"/>
                <a:cs typeface="Times New Roman" panose="02020603050405020304" pitchFamily="18" charset="0"/>
              </a:rPr>
              <a:t>գիտահետազոտական</a:t>
            </a:r>
            <a:r>
              <a:rPr lang="en-US" sz="2000" dirty="0">
                <a:latin typeface="Arian AMU" panose="01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rian AMU" panose="01000000000000000000" pitchFamily="2" charset="0"/>
                <a:cs typeface="Times New Roman" panose="02020603050405020304" pitchFamily="18" charset="0"/>
              </a:rPr>
              <a:t>կրթական</a:t>
            </a:r>
            <a:r>
              <a:rPr lang="en-US" sz="2000" dirty="0">
                <a:latin typeface="Arian AMU" panose="01000000000000000000" pitchFamily="2" charset="0"/>
                <a:cs typeface="Times New Roman" panose="02020603050405020304" pitchFamily="18" charset="0"/>
              </a:rPr>
              <a:t> և </a:t>
            </a:r>
            <a:r>
              <a:rPr lang="en-US" sz="2000" dirty="0" err="1">
                <a:latin typeface="Arian AMU" panose="01000000000000000000" pitchFamily="2" charset="0"/>
                <a:cs typeface="Times New Roman" panose="02020603050405020304" pitchFamily="18" charset="0"/>
              </a:rPr>
              <a:t>խորհրդատվական</a:t>
            </a:r>
            <a:r>
              <a:rPr lang="en-US" sz="2000" dirty="0">
                <a:latin typeface="Arian AMU" panose="01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n AMU" panose="01000000000000000000" pitchFamily="2" charset="0"/>
                <a:cs typeface="Times New Roman" panose="02020603050405020304" pitchFamily="18" charset="0"/>
              </a:rPr>
              <a:t>կենտրոն</a:t>
            </a:r>
            <a:r>
              <a:rPr lang="en-US" sz="2000" dirty="0">
                <a:latin typeface="Arian AMU" panose="01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n AMU" panose="01000000000000000000" pitchFamily="2" charset="0"/>
                <a:cs typeface="Times New Roman" panose="02020603050405020304" pitchFamily="18" charset="0"/>
              </a:rPr>
              <a:t>հասարակական</a:t>
            </a:r>
            <a:r>
              <a:rPr lang="en-US" sz="2000" dirty="0">
                <a:latin typeface="Arian AMU" panose="01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n AMU" panose="01000000000000000000" pitchFamily="2" charset="0"/>
                <a:cs typeface="Times New Roman" panose="02020603050405020304" pitchFamily="18" charset="0"/>
              </a:rPr>
              <a:t>կազմակերպություն</a:t>
            </a:r>
            <a:endParaRPr lang="hy-AM" sz="2000" noProof="1">
              <a:latin typeface="Arian AMU" panose="01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76400" y="5948636"/>
            <a:ext cx="9144000" cy="504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y-AM" sz="1800" b="1" dirty="0">
                <a:latin typeface="Arian AMU" panose="01000000000000000000" pitchFamily="2" charset="0"/>
                <a:cs typeface="Arian AMU" panose="01000000000000000000" pitchFamily="2" charset="0"/>
              </a:rPr>
              <a:t>հունիս</a:t>
            </a:r>
            <a:r>
              <a:rPr lang="en-US" sz="1800" b="1" dirty="0">
                <a:latin typeface="Arian AMU" panose="01000000000000000000" pitchFamily="2" charset="0"/>
                <a:cs typeface="Arian AMU" panose="01000000000000000000" pitchFamily="2" charset="0"/>
              </a:rPr>
              <a:t> 2016 – </a:t>
            </a:r>
            <a:r>
              <a:rPr lang="hy-AM" sz="1800" b="1" dirty="0">
                <a:latin typeface="Arian AMU" panose="01000000000000000000" pitchFamily="2" charset="0"/>
                <a:cs typeface="Arian AMU" panose="01000000000000000000" pitchFamily="2" charset="0"/>
              </a:rPr>
              <a:t>հունվար </a:t>
            </a:r>
            <a:r>
              <a:rPr lang="en-US" sz="1800" b="1" dirty="0">
                <a:latin typeface="Arian AMU" panose="01000000000000000000" pitchFamily="2" charset="0"/>
                <a:cs typeface="Arian AMU" panose="01000000000000000000" pitchFamily="2" charset="0"/>
              </a:rPr>
              <a:t>201</a:t>
            </a:r>
            <a:r>
              <a:rPr lang="hy-AM" sz="1800" b="1" dirty="0">
                <a:latin typeface="Arian AMU" panose="01000000000000000000" pitchFamily="2" charset="0"/>
                <a:cs typeface="Arian AMU" panose="01000000000000000000" pitchFamily="2" charset="0"/>
              </a:rPr>
              <a:t>7</a:t>
            </a:r>
            <a:endParaRPr lang="en-US" sz="1800" b="1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31" y="163542"/>
            <a:ext cx="9037674" cy="1057922"/>
          </a:xfrm>
          <a:prstGeom prst="rect">
            <a:avLst/>
          </a:prstGeom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30" y="513526"/>
            <a:ext cx="2133600" cy="5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2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9328"/>
          </a:xfrm>
        </p:spPr>
        <p:txBody>
          <a:bodyPr>
            <a:normAutofit/>
          </a:bodyPr>
          <a:lstStyle/>
          <a:p>
            <a:pPr algn="l"/>
            <a:r>
              <a:rPr lang="hy-AM" sz="2400" dirty="0">
                <a:latin typeface="Arian AMU" panose="01000000000000000000" pitchFamily="2" charset="0"/>
                <a:cs typeface="Arian AMU" panose="01000000000000000000" pitchFamily="2" charset="0"/>
              </a:rPr>
              <a:t>Ծրագրի նկարագրություն</a:t>
            </a:r>
            <a:endParaRPr lang="en-US" sz="24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694" y="2802834"/>
            <a:ext cx="8868311" cy="4333461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Գյումրի քաղաքի կոմունալ ծառայությունների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մոնիտորինգ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`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աղբահանությ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ա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ն և լուսավորությ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ա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ոլորտում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21 քաղաքացի մոնիտոր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15 հարցազրուցավար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381 քաղաքացի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ների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հարցում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և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հարցազրույցներ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համայնքապետարանի ու ծառայություն մատուցող ընկերության աշխատակիցներ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ի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հետ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31" y="163542"/>
            <a:ext cx="9037674" cy="1057922"/>
          </a:xfrm>
          <a:prstGeom prst="rect">
            <a:avLst/>
          </a:prstGeom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30" y="513526"/>
            <a:ext cx="2133600" cy="5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8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5736"/>
            <a:ext cx="9144000" cy="676685"/>
          </a:xfrm>
        </p:spPr>
        <p:txBody>
          <a:bodyPr>
            <a:normAutofit/>
          </a:bodyPr>
          <a:lstStyle/>
          <a:p>
            <a:pPr algn="l"/>
            <a:r>
              <a:rPr lang="hy-AM" sz="2400" dirty="0">
                <a:latin typeface="Arian AMU" panose="01000000000000000000" pitchFamily="2" charset="0"/>
                <a:cs typeface="Arian AMU" panose="01000000000000000000" pitchFamily="2" charset="0"/>
              </a:rPr>
              <a:t>Հետազոտության բացահայտումներ</a:t>
            </a:r>
            <a:endParaRPr lang="en-US" sz="24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05" y="2289237"/>
            <a:ext cx="4796799" cy="4111564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Բ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յուջետային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միջոցների 12-15% 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հատկացում 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աղբահանության, կոմունալ ծառայությունների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ն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Դ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իտարկված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410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աղբամաններ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ից 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13,7 %-ը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կոտրված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են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Դիտարկված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154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փողոցներից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սանիտարական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մաքրում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իրականացվում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է 78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-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ում</a:t>
            </a:r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31" y="163542"/>
            <a:ext cx="9037674" cy="1057922"/>
          </a:xfrm>
          <a:prstGeom prst="rect">
            <a:avLst/>
          </a:prstGeom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30" y="513526"/>
            <a:ext cx="2133600" cy="536491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29" y="2039338"/>
            <a:ext cx="6684663" cy="43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8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5736"/>
            <a:ext cx="9144000" cy="676685"/>
          </a:xfrm>
        </p:spPr>
        <p:txBody>
          <a:bodyPr>
            <a:normAutofit/>
          </a:bodyPr>
          <a:lstStyle/>
          <a:p>
            <a:pPr algn="l"/>
            <a:r>
              <a:rPr lang="hy-AM" sz="2400" dirty="0">
                <a:latin typeface="Arian AMU" panose="01000000000000000000" pitchFamily="2" charset="0"/>
                <a:cs typeface="Arian AMU" panose="01000000000000000000" pitchFamily="2" charset="0"/>
              </a:rPr>
              <a:t>Հետազոտության բացահայտումներ</a:t>
            </a:r>
            <a:endParaRPr lang="en-US" sz="24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05" y="1971184"/>
            <a:ext cx="3584623" cy="4111564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Քաղաքային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աղբավայրի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անմխիթար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վիճակ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Բնակելի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տների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մոտ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գտնվելը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Աղբի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ինքնայրումը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Աղբի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տեսակավորման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բացակայություն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Շինարարական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աղբի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կուտակում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31" y="163542"/>
            <a:ext cx="9037674" cy="1057922"/>
          </a:xfrm>
          <a:prstGeom prst="rect">
            <a:avLst/>
          </a:prstGeom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30" y="513526"/>
            <a:ext cx="2133600" cy="5364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 b="9687"/>
          <a:stretch/>
        </p:blipFill>
        <p:spPr>
          <a:xfrm>
            <a:off x="4214191" y="2089021"/>
            <a:ext cx="7614939" cy="43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1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5736"/>
            <a:ext cx="9144000" cy="676685"/>
          </a:xfrm>
        </p:spPr>
        <p:txBody>
          <a:bodyPr>
            <a:normAutofit/>
          </a:bodyPr>
          <a:lstStyle/>
          <a:p>
            <a:pPr algn="l"/>
            <a:r>
              <a:rPr lang="hy-AM" sz="2400" dirty="0">
                <a:latin typeface="Arian AMU" panose="01000000000000000000" pitchFamily="2" charset="0"/>
                <a:cs typeface="Arian AMU" panose="01000000000000000000" pitchFamily="2" charset="0"/>
              </a:rPr>
              <a:t>Հետազոտության բացահայտումներ</a:t>
            </a:r>
            <a:endParaRPr lang="en-US" sz="24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06" y="1971184"/>
            <a:ext cx="10501860" cy="1567146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Դիտարկված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152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փողոցներից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 93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%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-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առկա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է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լուսավորություն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Դիտարկված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3827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հենասյուների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60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%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-ն է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լուսավորություն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ապահովում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Լուսավորության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պայծառությունը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չի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համապատասխանում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սահմանված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նորմերին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31" y="163542"/>
            <a:ext cx="9037674" cy="1057922"/>
          </a:xfrm>
          <a:prstGeom prst="rect">
            <a:avLst/>
          </a:prstGeom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30" y="513526"/>
            <a:ext cx="2133600" cy="536491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411306" y="3741035"/>
            <a:ext cx="5373268" cy="1567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Մոնիտորինգի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արդյունքները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 smtClean="0">
                <a:latin typeface="Arian AMU" panose="01000000000000000000" pitchFamily="2" charset="0"/>
                <a:cs typeface="Arian AMU" panose="01000000000000000000" pitchFamily="2" charset="0"/>
              </a:rPr>
              <a:t>տեսահոլովակում</a:t>
            </a:r>
            <a:endParaRPr lang="hy-AM" sz="1800" dirty="0" smtClean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algn="l"/>
            <a:r>
              <a:rPr lang="en-US" sz="1800" dirty="0" smtClean="0">
                <a:latin typeface="Arian AMU" panose="01000000000000000000" pitchFamily="2" charset="0"/>
                <a:cs typeface="Arian AMU" panose="01000000000000000000" pitchFamily="2" charset="0"/>
                <a:hlinkClick r:id="rId4"/>
              </a:rPr>
              <a:t>https://www.youtube.com/watch?v=PgcjMHpMzsg</a:t>
            </a:r>
            <a:endParaRPr lang="hy-AM" sz="1800" dirty="0" smtClean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0272" t="17347" r="38370" b="38261"/>
          <a:stretch/>
        </p:blipFill>
        <p:spPr>
          <a:xfrm>
            <a:off x="5925285" y="3519783"/>
            <a:ext cx="5611051" cy="272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7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823"/>
            <a:ext cx="9144000" cy="939328"/>
          </a:xfrm>
        </p:spPr>
        <p:txBody>
          <a:bodyPr>
            <a:normAutofit/>
          </a:bodyPr>
          <a:lstStyle/>
          <a:p>
            <a:pPr algn="l"/>
            <a:r>
              <a:rPr lang="hy-AM" sz="2400" dirty="0">
                <a:latin typeface="Arian AMU" panose="01000000000000000000" pitchFamily="2" charset="0"/>
                <a:cs typeface="Arian AMU" panose="01000000000000000000" pitchFamily="2" charset="0"/>
              </a:rPr>
              <a:t>Արդյունքներ և առաջարկներ</a:t>
            </a:r>
            <a:endParaRPr lang="en-US" sz="24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888" y="2090453"/>
            <a:ext cx="9594112" cy="4111564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Գյումրու բոլոր 10 թաղամասերում աղբահանության և փողոցների լուսավորության ծառայությունների ոլորտներ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մոնի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տ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որինգ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ային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խմբեր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Աղբահանության և փողոցների լուսավորության ծառայությունների ոլորտ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ներ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ի վերաբերյալ ՔՀԿ-ների, քաղաքացիների և ՏԻՄ-ի մասնակցությամբ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Գյումրիում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առաջին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համապարփակ հետազոտությ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առկայություն</a:t>
            </a:r>
            <a:endParaRPr lang="ru-RU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Աղբահանության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 ոլորտի բարելավման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վերաբերյալ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ՏԻՄ-ի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ն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ներկայացված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16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առաջարկություններից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13-ի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ներառում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ԳՀԶԾ-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ում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Լուսավորության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ոլորտի բարելավման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վերաբերյալ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ՏԻՄ-ի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ն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ներկայացված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6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առաջարկություններից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3-ի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ներառում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ԳՀԶԾ-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ում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 algn="l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Մոնիթորինգի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արդյունքների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ներառում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b="1" dirty="0">
                <a:latin typeface="Arian AMU" panose="01000000000000000000" pitchFamily="2" charset="0"/>
                <a:cs typeface="Arian AMU" panose="01000000000000000000" pitchFamily="2" charset="0"/>
              </a:rPr>
              <a:t>www.gyumribudget.am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կայքում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31" y="163542"/>
            <a:ext cx="9037674" cy="1057922"/>
          </a:xfrm>
          <a:prstGeom prst="rect">
            <a:avLst/>
          </a:prstGeom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30" y="513526"/>
            <a:ext cx="2133600" cy="5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6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y-AM" sz="4000" dirty="0"/>
              <a:t>Շնորհակալություն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31" y="163542"/>
            <a:ext cx="9037674" cy="1057922"/>
          </a:xfrm>
          <a:prstGeom prst="rect">
            <a:avLst/>
          </a:prstGeom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530" y="513526"/>
            <a:ext cx="2133600" cy="5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53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215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Arian AMU</vt:lpstr>
      <vt:lpstr>Calibri</vt:lpstr>
      <vt:lpstr>Calibri Light</vt:lpstr>
      <vt:lpstr>Times New Roman</vt:lpstr>
      <vt:lpstr>Wingdings</vt:lpstr>
      <vt:lpstr>Office Theme</vt:lpstr>
      <vt:lpstr>Մասնակցային մոնիթորինգ՝ հանուն որակյալ կոմունալ ծառայությունների Գյումրիում</vt:lpstr>
      <vt:lpstr>Ծրագրի նկարագրություն</vt:lpstr>
      <vt:lpstr>Հետազոտության բացահայտումներ</vt:lpstr>
      <vt:lpstr>Հետազոտության բացահայտումներ</vt:lpstr>
      <vt:lpstr>Հետազոտության բացահայտումներ</vt:lpstr>
      <vt:lpstr>Արդյունքներ և առաջարկներ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Nuneh.Hayrapetyan</dc:creator>
  <cp:lastModifiedBy>Haykak Arshamyan</cp:lastModifiedBy>
  <cp:revision>14</cp:revision>
  <dcterms:created xsi:type="dcterms:W3CDTF">2016-12-07T09:55:14Z</dcterms:created>
  <dcterms:modified xsi:type="dcterms:W3CDTF">2016-12-08T21:03:30Z</dcterms:modified>
</cp:coreProperties>
</file>