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57" r:id="rId3"/>
    <p:sldId id="258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neh.Hayrapetyan" initials="N" lastIdx="2" clrIdx="0">
    <p:extLst>
      <p:ext uri="{19B8F6BF-5375-455C-9EA6-DF929625EA0E}">
        <p15:presenceInfo xmlns:p15="http://schemas.microsoft.com/office/powerpoint/2012/main" userId="S-1-5-21-1122058089-526457399-219882966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9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3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9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1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4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6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7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6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1.tiff"/><Relationship Id="rId18" Type="http://schemas.microsoft.com/office/2007/relationships/hdphoto" Target="../media/hdphoto3.wdp"/><Relationship Id="rId3" Type="http://schemas.openxmlformats.org/officeDocument/2006/relationships/image" Target="../media/image1.jpg"/><Relationship Id="rId7" Type="http://schemas.openxmlformats.org/officeDocument/2006/relationships/image" Target="../media/image6.tiff"/><Relationship Id="rId12" Type="http://schemas.openxmlformats.org/officeDocument/2006/relationships/image" Target="../media/image10.tiff"/><Relationship Id="rId17" Type="http://schemas.openxmlformats.org/officeDocument/2006/relationships/image" Target="../media/image15.png"/><Relationship Id="rId2" Type="http://schemas.openxmlformats.org/officeDocument/2006/relationships/image" Target="../media/image4.tiff"/><Relationship Id="rId16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5" Type="http://schemas.openxmlformats.org/officeDocument/2006/relationships/image" Target="../media/image13.tiff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tiff"/><Relationship Id="rId1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3913" y="2089930"/>
            <a:ext cx="9826487" cy="2128951"/>
          </a:xfrm>
        </p:spPr>
        <p:txBody>
          <a:bodyPr>
            <a:noAutofit/>
          </a:bodyPr>
          <a:lstStyle/>
          <a:p>
            <a:pPr algn="r"/>
            <a:r>
              <a:rPr lang="af-ZA" sz="3600" dirty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«Երեխաներին կրծքով կերակրման խրախուսման և մանկական սննդի </a:t>
            </a:r>
            <a:br>
              <a:rPr lang="af-ZA" sz="3600" dirty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</a:br>
            <a:r>
              <a:rPr lang="af-ZA" sz="3600" dirty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շրջանառության մասին» </a:t>
            </a:r>
            <a:br>
              <a:rPr lang="af-ZA" sz="3600" dirty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</a:br>
            <a:r>
              <a:rPr lang="af-ZA" sz="3600" dirty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ՀՀ օրենքի մոնի</a:t>
            </a:r>
            <a:r>
              <a:rPr lang="hy-AM" sz="3600" dirty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տ</a:t>
            </a:r>
            <a:r>
              <a:rPr lang="af-ZA" sz="3600" dirty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որինգ</a:t>
            </a:r>
            <a:endParaRPr lang="hy-AM" sz="3600" noProof="1">
              <a:solidFill>
                <a:prstClr val="black"/>
              </a:solidFill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9605"/>
            <a:ext cx="9144000" cy="1028307"/>
          </a:xfrm>
        </p:spPr>
        <p:txBody>
          <a:bodyPr>
            <a:normAutofit/>
          </a:bodyPr>
          <a:lstStyle/>
          <a:p>
            <a:pPr algn="r"/>
            <a:r>
              <a:rPr lang="hy-AM" dirty="0">
                <a:latin typeface="Arian AMU" panose="01000000000000000000" pitchFamily="2" charset="0"/>
                <a:cs typeface="Times New Roman" panose="02020603050405020304" pitchFamily="18" charset="0"/>
              </a:rPr>
              <a:t>Վստահություն</a:t>
            </a:r>
          </a:p>
          <a:p>
            <a:pPr algn="r"/>
            <a:r>
              <a:rPr lang="hy-AM" dirty="0">
                <a:latin typeface="Arian AMU" panose="01000000000000000000" pitchFamily="2" charset="0"/>
                <a:cs typeface="Times New Roman" panose="02020603050405020304" pitchFamily="18" charset="0"/>
              </a:rPr>
              <a:t>առողջապահական հասարակա</a:t>
            </a:r>
            <a:r>
              <a:rPr lang="hy-AM" noProof="1">
                <a:latin typeface="Arian AMU" panose="01000000000000000000" pitchFamily="2" charset="0"/>
                <a:cs typeface="Times New Roman" panose="02020603050405020304" pitchFamily="18" charset="0"/>
              </a:rPr>
              <a:t>կան կազմակերպություն</a:t>
            </a:r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76400" y="5948636"/>
            <a:ext cx="9144000" cy="50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y-AM" sz="1800" b="1" dirty="0">
                <a:latin typeface="Arian AMU" panose="01000000000000000000" pitchFamily="2" charset="0"/>
                <a:cs typeface="Arian AMU" panose="01000000000000000000" pitchFamily="2" charset="0"/>
              </a:rPr>
              <a:t>հունիս</a:t>
            </a:r>
            <a:r>
              <a:rPr lang="en-US" sz="1800" b="1" dirty="0">
                <a:latin typeface="Arian AMU" panose="01000000000000000000" pitchFamily="2" charset="0"/>
                <a:cs typeface="Arian AMU" panose="01000000000000000000" pitchFamily="2" charset="0"/>
              </a:rPr>
              <a:t> – </a:t>
            </a:r>
            <a:r>
              <a:rPr lang="hy-AM" sz="1800" b="1" dirty="0">
                <a:latin typeface="Arian AMU" panose="01000000000000000000" pitchFamily="2" charset="0"/>
                <a:cs typeface="Arian AMU" panose="01000000000000000000" pitchFamily="2" charset="0"/>
              </a:rPr>
              <a:t>դեկտեմբեր </a:t>
            </a:r>
            <a:r>
              <a:rPr lang="en-US" sz="1800" b="1" dirty="0">
                <a:latin typeface="Arian AMU" panose="01000000000000000000" pitchFamily="2" charset="0"/>
                <a:cs typeface="Arian AMU" panose="01000000000000000000" pitchFamily="2" charset="0"/>
              </a:rPr>
              <a:t>2016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6451" y="131710"/>
            <a:ext cx="11078086" cy="1057922"/>
            <a:chOff x="686451" y="131710"/>
            <a:chExt cx="11078086" cy="10579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451" y="131710"/>
              <a:ext cx="9037674" cy="1057922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735619" y="420043"/>
              <a:ext cx="2028918" cy="599365"/>
              <a:chOff x="-118905" y="-9794"/>
              <a:chExt cx="2028918" cy="599365"/>
            </a:xfrm>
          </p:grpSpPr>
          <p:sp>
            <p:nvSpPr>
              <p:cNvPr id="15" name="Text Box 13"/>
              <p:cNvSpPr txBox="1"/>
              <p:nvPr/>
            </p:nvSpPr>
            <p:spPr>
              <a:xfrm>
                <a:off x="0" y="-9794"/>
                <a:ext cx="1910013" cy="59936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630555" marR="2540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650" b="1" dirty="0">
                    <a:solidFill>
                      <a:srgbClr val="002060"/>
                    </a:solidFill>
                    <a:effectLst/>
                    <a:ea typeface="Calibri" charset="0"/>
                    <a:cs typeface="Times New Roman" charset="0"/>
                  </a:rPr>
                  <a:t>«</a:t>
                </a:r>
                <a:r>
                  <a:rPr lang="en-US" sz="650" b="1" dirty="0">
                    <a:solidFill>
                      <a:srgbClr val="002060"/>
                    </a:solidFill>
                    <a:effectLst/>
                    <a:latin typeface="Tahoma" charset="0"/>
                    <a:ea typeface="Calibri" charset="0"/>
                    <a:cs typeface="Times New Roman" charset="0"/>
                  </a:rPr>
                  <a:t>ՎՍՏԱՀՈՒԹՅՈՒՆ» ԱՌՈՂՋԱՊԱՀԱԿԱՆ ՀԱՍԱՐԱԿԱԿԱՆ ԿԱԶՄԱԿԵՐՊՈՒԹՅՈՒՆ</a:t>
                </a:r>
                <a:endParaRPr lang="en-US" sz="1100" dirty="0">
                  <a:effectLst/>
                  <a:ea typeface="Calibri" charset="0"/>
                  <a:cs typeface="Times New Roman" charset="0"/>
                </a:endParaRPr>
              </a:p>
            </p:txBody>
          </p:sp>
          <p:pic>
            <p:nvPicPr>
              <p:cNvPr id="16" name="Picture 15" descr="Macintosh HD:Users:susannaharutyunyan:Documents:IBFAN:logo_ar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905" y="-9793"/>
                <a:ext cx="599364" cy="599364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2132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1341"/>
            <a:ext cx="9144000" cy="740349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Ծրագրի նպատակն ու խնդիրները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694" y="2027580"/>
            <a:ext cx="10412010" cy="139148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Ն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պաստել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վաղ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հասակի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երեխաների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սնուցման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գործելակերպի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բարելավմանը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՝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կրծքով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կերակրման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աջակցության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ու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խրախուսման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և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մանկական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սննդի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շրջանառության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վերաբերյալ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օրենսդրության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կիրառման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ճանապարհով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:   </a:t>
            </a:r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6451" y="131710"/>
            <a:ext cx="11078086" cy="1057922"/>
            <a:chOff x="686451" y="131710"/>
            <a:chExt cx="11078086" cy="10579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451" y="131710"/>
              <a:ext cx="9037674" cy="1057922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9735619" y="420043"/>
              <a:ext cx="2028918" cy="599365"/>
              <a:chOff x="-118905" y="-9794"/>
              <a:chExt cx="2028918" cy="599365"/>
            </a:xfrm>
          </p:grpSpPr>
          <p:sp>
            <p:nvSpPr>
              <p:cNvPr id="11" name="Text Box 13"/>
              <p:cNvSpPr txBox="1"/>
              <p:nvPr/>
            </p:nvSpPr>
            <p:spPr>
              <a:xfrm>
                <a:off x="0" y="-9794"/>
                <a:ext cx="1910013" cy="59936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630555" marR="2540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650" b="1" dirty="0">
                    <a:solidFill>
                      <a:srgbClr val="002060"/>
                    </a:solidFill>
                    <a:effectLst/>
                    <a:ea typeface="Calibri" charset="0"/>
                    <a:cs typeface="Times New Roman" charset="0"/>
                  </a:rPr>
                  <a:t>«</a:t>
                </a:r>
                <a:r>
                  <a:rPr lang="en-US" sz="650" b="1" dirty="0">
                    <a:solidFill>
                      <a:srgbClr val="002060"/>
                    </a:solidFill>
                    <a:effectLst/>
                    <a:latin typeface="Tahoma" charset="0"/>
                    <a:ea typeface="Calibri" charset="0"/>
                    <a:cs typeface="Times New Roman" charset="0"/>
                  </a:rPr>
                  <a:t>ՎՍՏԱՀՈՒԹՅՈՒՆ» ԱՌՈՂՋԱՊԱՀԱԿԱՆ ՀԱՍԱՐԱԿԱԿԱՆ ԿԱԶՄԱԿԵՐՊՈՒԹՅՈՒՆ</a:t>
                </a:r>
                <a:endParaRPr lang="en-US" sz="1100" dirty="0">
                  <a:effectLst/>
                  <a:ea typeface="Calibri" charset="0"/>
                  <a:cs typeface="Times New Roman" charset="0"/>
                </a:endParaRPr>
              </a:p>
            </p:txBody>
          </p:sp>
          <p:pic>
            <p:nvPicPr>
              <p:cNvPr id="14" name="Picture 13" descr="Macintosh HD:Users:susannaharutyunyan:Documents:IBFAN:logo_ar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905" y="-9793"/>
                <a:ext cx="599364" cy="599364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/>
                </a:ext>
              </a:extLst>
            </p:spPr>
          </p:pic>
        </p:grpSp>
      </p:grpSp>
      <p:sp>
        <p:nvSpPr>
          <p:cNvPr id="15" name="Subtitle 2"/>
          <p:cNvSpPr txBox="1">
            <a:spLocks/>
          </p:cNvSpPr>
          <p:nvPr/>
        </p:nvSpPr>
        <p:spPr>
          <a:xfrm>
            <a:off x="739694" y="3829695"/>
            <a:ext cx="8278404" cy="257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tabLst>
                <a:tab pos="10086975" algn="l"/>
              </a:tabLst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Խնդիրները՝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0086975" algn="l"/>
              </a:tabLst>
            </a:pP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ՀՀ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օրենքի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և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միջազգային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օրենսգրքի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մ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ոնիտորինգի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 ձեռնարկ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ի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մշակում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0086975" algn="l"/>
              </a:tabLst>
            </a:pP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ՀՀ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օրենքի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դրույթների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մոնի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տ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որինգի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իրականացում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և հայտնաբերված խախտումների հրապարակում/հանրայնացում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10086975" algn="l"/>
              </a:tabLst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Մանկական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սննդի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և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հարակից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ապրանքների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շրջանառության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նկատմամբ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պետական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հսկողության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մեխանիզմի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մշակում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և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ներդրում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466" y="3079873"/>
            <a:ext cx="2487168" cy="355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8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3337"/>
            <a:ext cx="9144000" cy="939328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Ծրագրի նկարագրություն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278" y="2070576"/>
            <a:ext cx="10197548" cy="4409737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Երևան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քաղաք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և 4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մարզ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երում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՝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Արագածոտն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,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Կոտայք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,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Արարատ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և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Արմավիր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,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 մոնիտորները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հետազոտել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են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՝</a:t>
            </a:r>
          </a:p>
          <a:p>
            <a:pPr marL="627063" lvl="0" indent="-352425" algn="l">
              <a:lnSpc>
                <a:spcPct val="100000"/>
              </a:lnSpc>
              <a:spcBef>
                <a:spcPts val="400"/>
              </a:spcBef>
              <a:buFont typeface="Arian AMU" panose="01000000000000000000" pitchFamily="2" charset="0"/>
              <a:buChar char="–"/>
            </a:pP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20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առողջապահական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հաստատությու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ն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627063" lvl="0" indent="-352425" algn="l">
              <a:lnSpc>
                <a:spcPct val="100000"/>
              </a:lnSpc>
              <a:spcBef>
                <a:spcPts val="400"/>
              </a:spcBef>
              <a:buFont typeface="Arian AMU" panose="01000000000000000000" pitchFamily="2" charset="0"/>
              <a:buChar char="–"/>
            </a:pP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50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մանրածախ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վաճառքի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կետ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Երևան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քաղաքում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և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մարզերում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</a:p>
          <a:p>
            <a:pPr marL="274638" lvl="0" algn="l">
              <a:lnSpc>
                <a:spcPct val="100000"/>
              </a:lnSpc>
              <a:spcBef>
                <a:spcPts val="400"/>
              </a:spcBef>
            </a:pPr>
            <a:endParaRPr lang="en-GB" sz="12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lvl="0" indent="-285750" algn="l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հարցազրույց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են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վարել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՝ </a:t>
            </a:r>
          </a:p>
          <a:p>
            <a:pPr marL="636588" lvl="0" indent="-398463" algn="l">
              <a:lnSpc>
                <a:spcPct val="100000"/>
              </a:lnSpc>
              <a:spcBef>
                <a:spcPts val="400"/>
              </a:spcBef>
              <a:buFont typeface="Arian AMU" panose="01000000000000000000" pitchFamily="2" charset="0"/>
              <a:buChar char="–"/>
            </a:pP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234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մինչև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մեկ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տարեկան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երեխաների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մայրերի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հետ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>
                <a:latin typeface="Arian AMU" panose="01000000000000000000" pitchFamily="2" charset="0"/>
                <a:cs typeface="Arian AMU" panose="01000000000000000000" pitchFamily="2" charset="0"/>
              </a:rPr>
              <a:t>և </a:t>
            </a:r>
            <a:r>
              <a:rPr lang="en-GB" sz="1800" smtClean="0">
                <a:latin typeface="Arian AMU" panose="01000000000000000000" pitchFamily="2" charset="0"/>
                <a:cs typeface="Arian AMU" panose="01000000000000000000" pitchFamily="2" charset="0"/>
              </a:rPr>
              <a:t>113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բուժաշխատողների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հետ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</a:p>
          <a:p>
            <a:pPr marL="50800" lvl="0" algn="l">
              <a:lnSpc>
                <a:spcPct val="100000"/>
              </a:lnSpc>
              <a:spcBef>
                <a:spcPts val="400"/>
              </a:spcBef>
            </a:pPr>
            <a:endParaRPr lang="en-US" sz="105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վերլուծել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են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՝</a:t>
            </a:r>
          </a:p>
          <a:p>
            <a:pPr marL="576263" indent="-338138" algn="l">
              <a:lnSpc>
                <a:spcPct val="100000"/>
              </a:lnSpc>
              <a:spcBef>
                <a:spcPts val="400"/>
              </a:spcBef>
              <a:buFont typeface="Arian AMU" panose="01000000000000000000" pitchFamily="2" charset="0"/>
              <a:buChar char="–"/>
            </a:pP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մանկական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սննդի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և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հարակից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ապրանքների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պիտակները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576263" lvl="0" indent="-338138" algn="l">
              <a:lnSpc>
                <a:spcPct val="100000"/>
              </a:lnSpc>
              <a:spcBef>
                <a:spcPts val="400"/>
              </a:spcBef>
              <a:buFont typeface="Arian AMU" panose="01000000000000000000" pitchFamily="2" charset="0"/>
              <a:buChar char="–"/>
            </a:pP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բուժաշխատողների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ու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հասարակության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համար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հրատարակված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տեղեկատվական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նյութերը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576263" lvl="0" indent="-338138" algn="l">
              <a:lnSpc>
                <a:spcPct val="100000"/>
              </a:lnSpc>
              <a:spcBef>
                <a:spcPts val="400"/>
              </a:spcBef>
              <a:buFont typeface="Arian AMU" panose="01000000000000000000" pitchFamily="2" charset="0"/>
              <a:buChar char="–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Լ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րատվամիջոցներում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,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տպագիր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մամուլում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 և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սոցիալական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կայքերում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մանկական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սննդի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վերաբերյալ</a:t>
            </a:r>
            <a:r>
              <a:rPr lang="en-GB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GB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տեղեկատվությունը</a:t>
            </a:r>
            <a:endParaRPr lang="en-GB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444500" lvl="0" indent="-431800" algn="l">
              <a:spcBef>
                <a:spcPts val="400"/>
              </a:spcBef>
              <a:buFont typeface="Wingdings" charset="2"/>
              <a:buChar char="Ø"/>
            </a:pPr>
            <a:endParaRPr lang="en-US" sz="1800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6451" y="131710"/>
            <a:ext cx="11078086" cy="1057922"/>
            <a:chOff x="686451" y="131710"/>
            <a:chExt cx="11078086" cy="105792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451" y="131710"/>
              <a:ext cx="9037674" cy="105792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9735619" y="420043"/>
              <a:ext cx="2028918" cy="599365"/>
              <a:chOff x="-118905" y="-9794"/>
              <a:chExt cx="2028918" cy="599365"/>
            </a:xfrm>
          </p:grpSpPr>
          <p:sp>
            <p:nvSpPr>
              <p:cNvPr id="18" name="Text Box 13"/>
              <p:cNvSpPr txBox="1"/>
              <p:nvPr/>
            </p:nvSpPr>
            <p:spPr>
              <a:xfrm>
                <a:off x="0" y="-9794"/>
                <a:ext cx="1910013" cy="59936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630555" marR="2540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650" b="1" dirty="0">
                    <a:solidFill>
                      <a:srgbClr val="002060"/>
                    </a:solidFill>
                    <a:effectLst/>
                    <a:ea typeface="Calibri" charset="0"/>
                    <a:cs typeface="Times New Roman" charset="0"/>
                  </a:rPr>
                  <a:t>«</a:t>
                </a:r>
                <a:r>
                  <a:rPr lang="en-US" sz="650" b="1" dirty="0">
                    <a:solidFill>
                      <a:srgbClr val="002060"/>
                    </a:solidFill>
                    <a:effectLst/>
                    <a:latin typeface="Tahoma" charset="0"/>
                    <a:ea typeface="Calibri" charset="0"/>
                    <a:cs typeface="Times New Roman" charset="0"/>
                  </a:rPr>
                  <a:t>ՎՍՏԱՀՈՒԹՅՈՒՆ» ԱՌՈՂՋԱՊԱՀԱԿԱՆ ՀԱՍԱՐԱԿԱԿԱՆ ԿԱԶՄԱԿԵՐՊՈՒԹՅՈՒՆ</a:t>
                </a:r>
                <a:endParaRPr lang="en-US" sz="1100" dirty="0">
                  <a:effectLst/>
                  <a:ea typeface="Calibri" charset="0"/>
                  <a:cs typeface="Times New Roman" charset="0"/>
                </a:endParaRPr>
              </a:p>
            </p:txBody>
          </p:sp>
          <p:pic>
            <p:nvPicPr>
              <p:cNvPr id="19" name="Picture 18" descr="Macintosh HD:Users:susannaharutyunyan:Documents:IBFAN:logo_ar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905" y="-9793"/>
                <a:ext cx="599364" cy="599364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6290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468" t="10665" b="18862"/>
          <a:stretch/>
        </p:blipFill>
        <p:spPr bwMode="auto">
          <a:xfrm>
            <a:off x="6823831" y="3315764"/>
            <a:ext cx="2099683" cy="1571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301" y="1122363"/>
            <a:ext cx="9144000" cy="939328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Հետազոտության բացահայտումներ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601" y="2289237"/>
            <a:ext cx="6345551" cy="2521473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Մանկական սննդի խրախուսումը բուժհիմնարկներում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Մանկական սննդի խրախուսումը ազգաբնակչության շրջանում 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(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կայքեր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)</a:t>
            </a:r>
            <a:endParaRPr lang="hy-AM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Մանկական սննդի խրախուսումը վաճառքի կետերում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Մանկական սննդի և հարակից ապրանքների մակնշումը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Տեղեկատվություն և գովազդ</a:t>
            </a:r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6451" y="131710"/>
            <a:ext cx="11078086" cy="1057922"/>
            <a:chOff x="686451" y="131710"/>
            <a:chExt cx="11078086" cy="10579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451" y="131710"/>
              <a:ext cx="9037674" cy="1057922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9735619" y="420043"/>
              <a:ext cx="2028918" cy="599365"/>
              <a:chOff x="-118905" y="-9794"/>
              <a:chExt cx="2028918" cy="599365"/>
            </a:xfrm>
          </p:grpSpPr>
          <p:sp>
            <p:nvSpPr>
              <p:cNvPr id="13" name="Text Box 13"/>
              <p:cNvSpPr txBox="1"/>
              <p:nvPr/>
            </p:nvSpPr>
            <p:spPr>
              <a:xfrm>
                <a:off x="0" y="-9794"/>
                <a:ext cx="1910013" cy="59936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630555" marR="2540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650" b="1" dirty="0">
                    <a:solidFill>
                      <a:srgbClr val="002060"/>
                    </a:solidFill>
                    <a:effectLst/>
                    <a:ea typeface="Calibri" charset="0"/>
                    <a:cs typeface="Times New Roman" charset="0"/>
                  </a:rPr>
                  <a:t>«</a:t>
                </a:r>
                <a:r>
                  <a:rPr lang="en-US" sz="650" b="1" dirty="0">
                    <a:solidFill>
                      <a:srgbClr val="002060"/>
                    </a:solidFill>
                    <a:effectLst/>
                    <a:latin typeface="Tahoma" charset="0"/>
                    <a:ea typeface="Calibri" charset="0"/>
                    <a:cs typeface="Times New Roman" charset="0"/>
                  </a:rPr>
                  <a:t>ՎՍՏԱՀՈՒԹՅՈՒՆ» ԱՌՈՂՋԱՊԱՀԱԿԱՆ ՀԱՍԱՐԱԿԱԿԱՆ ԿԱԶՄԱԿԵՐՊՈՒԹՅՈՒՆ</a:t>
                </a:r>
                <a:endParaRPr lang="en-US" sz="1100" dirty="0">
                  <a:effectLst/>
                  <a:ea typeface="Calibri" charset="0"/>
                  <a:cs typeface="Times New Roman" charset="0"/>
                </a:endParaRPr>
              </a:p>
            </p:txBody>
          </p:sp>
          <p:pic>
            <p:nvPicPr>
              <p:cNvPr id="14" name="Picture 13" descr="Macintosh HD:Users:susannaharutyunyan:Documents:IBFAN:logo_arm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905" y="-9793"/>
                <a:ext cx="599364" cy="599364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/>
                </a:ext>
              </a:extLst>
            </p:spPr>
          </p:pic>
        </p:grpSp>
      </p:grpSp>
      <p:pic>
        <p:nvPicPr>
          <p:cNvPr id="15" name="Picture 14"/>
          <p:cNvPicPr/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658" y="1321343"/>
            <a:ext cx="1330434" cy="186271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82" b="12078"/>
          <a:stretch/>
        </p:blipFill>
        <p:spPr>
          <a:xfrm>
            <a:off x="8451244" y="1321342"/>
            <a:ext cx="1704624" cy="186271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13323" b="16150"/>
          <a:stretch/>
        </p:blipFill>
        <p:spPr bwMode="auto">
          <a:xfrm>
            <a:off x="6849110" y="1321342"/>
            <a:ext cx="1577495" cy="186881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54"/>
          <a:stretch/>
        </p:blipFill>
        <p:spPr bwMode="auto">
          <a:xfrm>
            <a:off x="8923514" y="3190302"/>
            <a:ext cx="2582342" cy="1697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731"/>
          <a:stretch/>
        </p:blipFill>
        <p:spPr>
          <a:xfrm>
            <a:off x="8391693" y="5072409"/>
            <a:ext cx="1789368" cy="1416204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05"/>
          <a:stretch/>
        </p:blipFill>
        <p:spPr>
          <a:xfrm>
            <a:off x="10187760" y="5023265"/>
            <a:ext cx="1311256" cy="146534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85063" y="4944040"/>
            <a:ext cx="5068656" cy="1687232"/>
            <a:chOff x="6395" y="0"/>
            <a:chExt cx="5433196" cy="190892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5" y="0"/>
              <a:ext cx="1254125" cy="188150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4797" y="115099"/>
              <a:ext cx="1188720" cy="178308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6477" y="144780"/>
              <a:ext cx="1157605" cy="17367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71191" y="192522"/>
              <a:ext cx="1168400" cy="17164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" name="Picture 32"/>
          <p:cNvPicPr/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822" b="53898"/>
          <a:stretch/>
        </p:blipFill>
        <p:spPr>
          <a:xfrm>
            <a:off x="6259303" y="5072409"/>
            <a:ext cx="2275060" cy="14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8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9328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Արդյունքներ և առաջարկներ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565" y="2289237"/>
            <a:ext cx="8831725" cy="4111564"/>
          </a:xfrm>
        </p:spPr>
        <p:txBody>
          <a:bodyPr>
            <a:noAutofit/>
          </a:bodyPr>
          <a:lstStyle/>
          <a:p>
            <a:pPr marL="404813" lvl="0" indent="-314325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Նկատված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խախտումների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հիման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վրա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կիրառել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օրենքով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նախատեսված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պատժամիջոցները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404813" lvl="0" indent="-314325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Սահմանել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ՀՀ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օրենքով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նախատեսված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մշտադիտարկման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կարգը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՝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օգտագործելով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ծրագրի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շրջանակներում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մշակված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մոնի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տ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որինգի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փաթեթը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404813" lvl="0" indent="-314325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Սահմանել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մանկական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սննդի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պիտակներին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առաջադրվող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լրացուցիչ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պահանջները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404813" lvl="0" indent="-314325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Հետամուտ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լինել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,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որ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ընկերությունները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փոխեն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իրենց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արտադրանքի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պիտակները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՝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պահպանելով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ինչպես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ՀՀ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օրենքով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սահմանված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,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այնպես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էլ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կառավարության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կողմից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սահմանված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լրացուցիչ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պահանջները</a:t>
            </a:r>
            <a:endParaRPr lang="hy-AM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404813" lvl="0" indent="-314325"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Միջոցներ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ձեռնարկել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,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որ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հեռուստաընկերություններում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առկա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մանկական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սննդի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գովազդը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փոխարինվի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այլ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նյութով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,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օրինակ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՝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սոցիալական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գովազդով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հիմքով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86451" y="131710"/>
            <a:ext cx="11078086" cy="1057922"/>
            <a:chOff x="686451" y="131710"/>
            <a:chExt cx="11078086" cy="10579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451" y="131710"/>
              <a:ext cx="9037674" cy="1057922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9735619" y="420043"/>
              <a:ext cx="2028918" cy="599365"/>
              <a:chOff x="-118905" y="-9794"/>
              <a:chExt cx="2028918" cy="599365"/>
            </a:xfrm>
          </p:grpSpPr>
          <p:sp>
            <p:nvSpPr>
              <p:cNvPr id="13" name="Text Box 13"/>
              <p:cNvSpPr txBox="1"/>
              <p:nvPr/>
            </p:nvSpPr>
            <p:spPr>
              <a:xfrm>
                <a:off x="0" y="-9794"/>
                <a:ext cx="1910013" cy="59936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630555" marR="2540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650" b="1" dirty="0">
                    <a:solidFill>
                      <a:srgbClr val="002060"/>
                    </a:solidFill>
                    <a:effectLst/>
                    <a:ea typeface="Calibri" charset="0"/>
                    <a:cs typeface="Times New Roman" charset="0"/>
                  </a:rPr>
                  <a:t>«</a:t>
                </a:r>
                <a:r>
                  <a:rPr lang="en-US" sz="650" b="1" dirty="0">
                    <a:solidFill>
                      <a:srgbClr val="002060"/>
                    </a:solidFill>
                    <a:effectLst/>
                    <a:latin typeface="Tahoma" charset="0"/>
                    <a:ea typeface="Calibri" charset="0"/>
                    <a:cs typeface="Times New Roman" charset="0"/>
                  </a:rPr>
                  <a:t>ՎՍՏԱՀՈՒԹՅՈՒՆ» ԱՌՈՂՋԱՊԱՀԱԿԱՆ ՀԱՍԱՐԱԿԱԿԱՆ ԿԱԶՄԱԿԵՐՊՈՒԹՅՈՒՆ</a:t>
                </a:r>
                <a:endParaRPr lang="en-US" sz="1100" dirty="0">
                  <a:effectLst/>
                  <a:ea typeface="Calibri" charset="0"/>
                  <a:cs typeface="Times New Roman" charset="0"/>
                </a:endParaRPr>
              </a:p>
            </p:txBody>
          </p:sp>
          <p:pic>
            <p:nvPicPr>
              <p:cNvPr id="14" name="Picture 13" descr="Macintosh HD:Users:susannaharutyunyan:Documents:IBFAN:logo_ar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905" y="-9793"/>
                <a:ext cx="599364" cy="599364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/>
                </a:ext>
              </a:extLst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291" y="2862469"/>
            <a:ext cx="2535246" cy="35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6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y-AM" sz="4000" dirty="0"/>
              <a:t>Շնորհակալություն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686451" y="131710"/>
            <a:ext cx="11078086" cy="1057922"/>
            <a:chOff x="686451" y="131710"/>
            <a:chExt cx="11078086" cy="10579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451" y="131710"/>
              <a:ext cx="9037674" cy="1057922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9735619" y="420043"/>
              <a:ext cx="2028918" cy="599365"/>
              <a:chOff x="-118905" y="-9794"/>
              <a:chExt cx="2028918" cy="599365"/>
            </a:xfrm>
          </p:grpSpPr>
          <p:sp>
            <p:nvSpPr>
              <p:cNvPr id="13" name="Text Box 13"/>
              <p:cNvSpPr txBox="1"/>
              <p:nvPr/>
            </p:nvSpPr>
            <p:spPr>
              <a:xfrm>
                <a:off x="0" y="-9794"/>
                <a:ext cx="1910013" cy="599365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630555" marR="2540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650" b="1" dirty="0">
                    <a:solidFill>
                      <a:srgbClr val="002060"/>
                    </a:solidFill>
                    <a:effectLst/>
                    <a:ea typeface="Calibri" charset="0"/>
                    <a:cs typeface="Times New Roman" charset="0"/>
                  </a:rPr>
                  <a:t>«</a:t>
                </a:r>
                <a:r>
                  <a:rPr lang="en-US" sz="650" b="1" dirty="0">
                    <a:solidFill>
                      <a:srgbClr val="002060"/>
                    </a:solidFill>
                    <a:effectLst/>
                    <a:latin typeface="Tahoma" charset="0"/>
                    <a:ea typeface="Calibri" charset="0"/>
                    <a:cs typeface="Times New Roman" charset="0"/>
                  </a:rPr>
                  <a:t>ՎՍՏԱՀՈՒԹՅՈՒՆ» ԱՌՈՂՋԱՊԱՀԱԿԱՆ ՀԱՍԱՐԱԿԱԿԱՆ ԿԱԶՄԱԿԵՐՊՈՒԹՅՈՒՆ</a:t>
                </a:r>
                <a:endParaRPr lang="en-US" sz="1100" dirty="0">
                  <a:effectLst/>
                  <a:ea typeface="Calibri" charset="0"/>
                  <a:cs typeface="Times New Roman" charset="0"/>
                </a:endParaRPr>
              </a:p>
            </p:txBody>
          </p:sp>
          <p:pic>
            <p:nvPicPr>
              <p:cNvPr id="14" name="Picture 13" descr="Macintosh HD:Users:susannaharutyunyan:Documents:IBFAN:logo_ar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8905" y="-9793"/>
                <a:ext cx="599364" cy="599364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68453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295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Arian AMU</vt:lpstr>
      <vt:lpstr>Calibri</vt:lpstr>
      <vt:lpstr>Calibri Light</vt:lpstr>
      <vt:lpstr>Tahoma</vt:lpstr>
      <vt:lpstr>Times New Roman</vt:lpstr>
      <vt:lpstr>Wingdings</vt:lpstr>
      <vt:lpstr>Office Theme</vt:lpstr>
      <vt:lpstr>«Երեխաներին կրծքով կերակրման խրախուսման և մանկական սննդի  շրջանառության մասին»  ՀՀ օրենքի մոնիտորինգ</vt:lpstr>
      <vt:lpstr>Ծրագրի նպատակն ու խնդիրները</vt:lpstr>
      <vt:lpstr>Ծրագրի նկարագրություն</vt:lpstr>
      <vt:lpstr>Հետազոտության բացահայտումներ</vt:lpstr>
      <vt:lpstr>Արդյունքներ և առաջարկներ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Nuneh.Hayrapetyan</dc:creator>
  <cp:lastModifiedBy>Haykak Arshamyan</cp:lastModifiedBy>
  <cp:revision>15</cp:revision>
  <dcterms:created xsi:type="dcterms:W3CDTF">2016-12-07T09:55:14Z</dcterms:created>
  <dcterms:modified xsi:type="dcterms:W3CDTF">2016-12-08T10:02:43Z</dcterms:modified>
</cp:coreProperties>
</file>