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089930"/>
            <a:ext cx="9734550" cy="2387600"/>
          </a:xfrm>
        </p:spPr>
        <p:txBody>
          <a:bodyPr>
            <a:noAutofit/>
          </a:bodyPr>
          <a:lstStyle/>
          <a:p>
            <a:pPr algn="r"/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>Բ</a:t>
            </a:r>
            <a:r>
              <a:rPr lang="en-US" sz="4400" dirty="0" err="1">
                <a:latin typeface="Arian AMU" panose="01000000000000000000" pitchFamily="2" charset="0"/>
                <a:cs typeface="Arian AMU" panose="01000000000000000000" pitchFamily="2" charset="0"/>
              </a:rPr>
              <a:t>ժշկական</a:t>
            </a:r>
            <a:r>
              <a:rPr lang="en-US" sz="4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4400" dirty="0" err="1">
                <a:latin typeface="Arian AMU" panose="01000000000000000000" pitchFamily="2" charset="0"/>
                <a:cs typeface="Arian AMU" panose="01000000000000000000" pitchFamily="2" charset="0"/>
              </a:rPr>
              <a:t>կազմակերպություններում</a:t>
            </a:r>
            <a:r>
              <a:rPr lang="en-US" sz="4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4400" dirty="0" err="1">
                <a:latin typeface="Arian AMU" panose="01000000000000000000" pitchFamily="2" charset="0"/>
                <a:cs typeface="Arian AMU" panose="01000000000000000000" pitchFamily="2" charset="0"/>
              </a:rPr>
              <a:t>դեղորայքի</a:t>
            </a:r>
            <a:r>
              <a:rPr lang="en-US" sz="4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4400" dirty="0" err="1">
                <a:latin typeface="Arian AMU" panose="01000000000000000000" pitchFamily="2" charset="0"/>
                <a:cs typeface="Arian AMU" panose="01000000000000000000" pitchFamily="2" charset="0"/>
              </a:rPr>
              <a:t>պետական</a:t>
            </a:r>
            <a:r>
              <a:rPr lang="en-US" sz="4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4400" dirty="0" err="1">
                <a:latin typeface="Arian AMU" panose="01000000000000000000" pitchFamily="2" charset="0"/>
                <a:cs typeface="Arian AMU" panose="01000000000000000000" pitchFamily="2" charset="0"/>
              </a:rPr>
              <a:t>գնումների</a:t>
            </a:r>
            <a:r>
              <a:rPr lang="en-US" sz="4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4400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գործընթաց</a:t>
            </a:r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hy-AM" sz="4400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/>
          <a:lstStyle/>
          <a:p>
            <a:pPr algn="r"/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Տարածքային զարգացման և հետազոտությունների կենտրոն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հասարակական կազմակերպություն</a:t>
            </a:r>
            <a:endParaRPr lang="hy-AM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հունվար – դեկտեմբեր 2016</a:t>
            </a:r>
            <a:endParaRPr lang="en-US" sz="18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332633" y="385512"/>
            <a:ext cx="9832857" cy="804120"/>
            <a:chOff x="974823" y="385512"/>
            <a:chExt cx="9832857" cy="804120"/>
          </a:xfrm>
        </p:grpSpPr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7769" y="385512"/>
              <a:ext cx="869911" cy="80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251" y="466335"/>
              <a:ext cx="1695228" cy="723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823" y="430288"/>
              <a:ext cx="1139727" cy="759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9162" r="34533" b="15051"/>
            <a:stretch/>
          </p:blipFill>
          <p:spPr bwMode="auto">
            <a:xfrm>
              <a:off x="6115524" y="466335"/>
              <a:ext cx="2733200" cy="667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411286"/>
            <a:ext cx="10324214" cy="3532311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Գեղարքունիքի, Տավուշի, Վայոց ձորի, Լոռու մարզեր 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8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բուժհաստատություն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. յ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ուրաքանչյուր մարզում մեկական ամբուլտոր և մեկական ստացիոնար բուժհաստատություն՝ առավել խիտ բնակեցված համայնքներում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Գնման պլանների և արձանագրությունների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վերլուծություն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8 խ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որ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ին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հարցազրույցներ տնօրենների հետ և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16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ֆոկուսխմբային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քննարկում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բժիշկների ու բուժքույրերի շրջանում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52 հ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արցազրույց դուրս գրված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պացիենտների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272997" y="385512"/>
            <a:ext cx="9832857" cy="804120"/>
            <a:chOff x="974823" y="385512"/>
            <a:chExt cx="9832857" cy="804120"/>
          </a:xfrm>
        </p:grpSpPr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7769" y="385512"/>
              <a:ext cx="869911" cy="80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251" y="466335"/>
              <a:ext cx="1695228" cy="723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823" y="430288"/>
              <a:ext cx="1139727" cy="759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9162" r="34533" b="15051"/>
            <a:stretch/>
          </p:blipFill>
          <p:spPr bwMode="auto">
            <a:xfrm>
              <a:off x="6115524" y="466335"/>
              <a:ext cx="2733200" cy="667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հիմքում ընկած խնդիրներ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7" y="2229601"/>
            <a:ext cx="10276599" cy="3932659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x-none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Հիվանդների դժգոհությունը անվճար և արտոնյալ պայմաններով հատկացվող դեղերի որակից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x-none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Դեղորայքի ձեռքբերում հիվանդների կողմից՝ սեփական միջոցների հաշվին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Գնումների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մասին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օրենքը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, որի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պահանջները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առավելապես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ուղղված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են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պետական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միջոցների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արդյունավետ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ծախսմանը</a:t>
            </a:r>
            <a:endParaRPr lang="hy-AM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Հաճախ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մրցույթները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կրում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են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ձևական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բնույթ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կամ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չեն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անցկացվում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(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տնտեսական մրցակցության պետական հանձնաժողով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)</a:t>
            </a:r>
            <a:endParaRPr lang="hy-AM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Գործող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օրենսդրությամբ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պետական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մարմինները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իրավասություն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չունեն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վերահսկելու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գնումների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գործընթացը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բժշկական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կազմակերպություններում</a:t>
            </a:r>
            <a:endParaRPr lang="en-US" sz="1800" i="1" dirty="0">
              <a:solidFill>
                <a:srgbClr val="073E87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332633" y="385512"/>
            <a:ext cx="9832857" cy="804120"/>
            <a:chOff x="974823" y="385512"/>
            <a:chExt cx="9832857" cy="804120"/>
          </a:xfrm>
        </p:grpSpPr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7769" y="385512"/>
              <a:ext cx="869911" cy="80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251" y="466335"/>
              <a:ext cx="1695228" cy="723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823" y="430288"/>
              <a:ext cx="1139727" cy="759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9162" r="34533" b="15051"/>
            <a:stretch/>
          </p:blipFill>
          <p:spPr bwMode="auto">
            <a:xfrm>
              <a:off x="6115524" y="466335"/>
              <a:ext cx="2733200" cy="667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386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բացահայտումն</a:t>
            </a:r>
            <a:r>
              <a:rPr lang="en-US" alt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երը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616" y="2459769"/>
            <a:ext cx="10714383" cy="3861519"/>
          </a:xfrm>
        </p:spPr>
        <p:txBody>
          <a:bodyPr>
            <a:noAutofit/>
          </a:bodyPr>
          <a:lstStyle/>
          <a:p>
            <a:pPr marL="285750" indent="-285750" algn="l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Ֆ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ինանսական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ռեսուրսներ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ը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անբավարար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են անհրաժեշտ դեղորայքի  ամբողջ տեսականին ձեռք բերելու համար</a:t>
            </a:r>
            <a:endParaRPr lang="ru-RU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85750" lvl="0" indent="-285750" algn="l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Պետական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գնումների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միջոցով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անարդյունավետ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կամ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ցածր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արդյունավետության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դեղեր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են 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ձեռքբեր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վ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ում</a:t>
            </a:r>
            <a:endParaRPr lang="hy-AM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85750" lvl="0" indent="-285750" algn="l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Արդյունավետ դեղորայքը հիվանդները ձեռք են բերում սեփական միջոցների հաշվին։</a:t>
            </a:r>
            <a:endParaRPr lang="en-US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85750" lvl="0" indent="-285750" algn="l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Դ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եղորայքային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բուժման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օպտիմալ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սխեմաներ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ը</a:t>
            </a:r>
            <a:r>
              <a:rPr lang="ru-RU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բացակայու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մ են</a:t>
            </a:r>
          </a:p>
          <a:p>
            <a:pPr marL="285750" lvl="0" indent="-285750" algn="l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Հնարավոր չէ հաշվել անհրաժեշտ դեղորայքի իրական պահանջարկը</a:t>
            </a:r>
            <a:endParaRPr lang="ru-RU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85750" lvl="0" indent="-285750" algn="l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Դեղորայքի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դուրս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գրման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գործընթաց</a:t>
            </a:r>
            <a:r>
              <a:rPr lang="ru-RU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ում 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առկա են  </a:t>
            </a:r>
            <a:r>
              <a:rPr lang="ru-RU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խնդիրներ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332633" y="385512"/>
            <a:ext cx="9832857" cy="804120"/>
            <a:chOff x="974823" y="385512"/>
            <a:chExt cx="9832857" cy="804120"/>
          </a:xfrm>
        </p:grpSpPr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7769" y="385512"/>
              <a:ext cx="869911" cy="80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251" y="466335"/>
              <a:ext cx="1695228" cy="723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823" y="430288"/>
              <a:ext cx="1139727" cy="759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9162" r="34533" b="15051"/>
            <a:stretch/>
          </p:blipFill>
          <p:spPr bwMode="auto">
            <a:xfrm>
              <a:off x="6115524" y="466335"/>
              <a:ext cx="2733200" cy="667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6604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20391"/>
            <a:ext cx="10122196" cy="4024293"/>
          </a:xfrm>
        </p:spPr>
        <p:txBody>
          <a:bodyPr>
            <a:noAutofit/>
          </a:bodyPr>
          <a:lstStyle/>
          <a:p>
            <a:pPr marL="517525" indent="-4572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Վերանայել դեղերի գնումների գործընթացը կարգավորող օրենսդրությունը</a:t>
            </a:r>
          </a:p>
          <a:p>
            <a:pPr marL="517525" indent="-4572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Վերանայել ներհիվանդանոցային դեղաշրջանառությունը կարգավորող ՀՀ ԱՆ 28.12.2005թ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.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թիվ 1391-Ա հրամանով հաստատված կարգը</a:t>
            </a:r>
          </a:p>
          <a:p>
            <a:pPr marL="517525" indent="-4572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Դեղորայքային բուժման օպտիմալ սխեմաները հաստատել ՀՀ առողջապահության նախարարի հրամանով</a:t>
            </a:r>
          </a:p>
          <a:p>
            <a:pPr marL="517525" indent="-4572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Վերացնել ՊԱԳ-ի կողմից</a:t>
            </a:r>
            <a:r>
              <a:rPr lang="en-US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</a:t>
            </a:r>
            <a:r>
              <a:rPr lang="hy-AM" sz="1800" dirty="0">
                <a:solidFill>
                  <a:srgbClr val="000000"/>
                </a:solidFill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հատուկ պայմաններով սահմանված ֆինանսական պատժամիջոցները՝ նշանակված դեղորայքը ամբողջ ծավալով չտրամադրելու դեպքում</a:t>
            </a:r>
            <a:endParaRPr lang="ru-RU" sz="1800" dirty="0">
              <a:solidFill>
                <a:srgbClr val="000000"/>
              </a:solidFill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332633" y="385512"/>
            <a:ext cx="9832857" cy="804120"/>
            <a:chOff x="974823" y="385512"/>
            <a:chExt cx="9832857" cy="804120"/>
          </a:xfrm>
        </p:grpSpPr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7769" y="385512"/>
              <a:ext cx="869911" cy="80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251" y="466335"/>
              <a:ext cx="1695228" cy="723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823" y="430288"/>
              <a:ext cx="1139727" cy="759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9162" r="34533" b="15051"/>
            <a:stretch/>
          </p:blipFill>
          <p:spPr bwMode="auto">
            <a:xfrm>
              <a:off x="6115524" y="466335"/>
              <a:ext cx="2733200" cy="667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054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l AMU" panose="01000000000000000000" pitchFamily="2" charset="0"/>
                <a:cs typeface="Arial AMU" panose="01000000000000000000" pitchFamily="2" charset="0"/>
              </a:rPr>
              <a:t>Շնորհակալություն</a:t>
            </a:r>
            <a:endParaRPr lang="en-US" sz="4000" dirty="0"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332633" y="385512"/>
            <a:ext cx="9832857" cy="804120"/>
            <a:chOff x="974823" y="385512"/>
            <a:chExt cx="9832857" cy="804120"/>
          </a:xfrm>
        </p:grpSpPr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7769" y="385512"/>
              <a:ext cx="869911" cy="80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251" y="466335"/>
              <a:ext cx="1695228" cy="723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823" y="430288"/>
              <a:ext cx="1139727" cy="759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9162" r="34533" b="15051"/>
            <a:stretch/>
          </p:blipFill>
          <p:spPr bwMode="auto">
            <a:xfrm>
              <a:off x="6115524" y="466335"/>
              <a:ext cx="2733200" cy="667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240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AMU</vt:lpstr>
      <vt:lpstr>Arian AMU</vt:lpstr>
      <vt:lpstr>Calibri</vt:lpstr>
      <vt:lpstr>Calibri Light</vt:lpstr>
      <vt:lpstr>Times New Roman</vt:lpstr>
      <vt:lpstr>Wingdings</vt:lpstr>
      <vt:lpstr>Office Theme</vt:lpstr>
      <vt:lpstr>Բժշկական կազմակերպություններում դեղորայքի պետական գնումների գործընթաց </vt:lpstr>
      <vt:lpstr>Ծրագրի նկարագրություն</vt:lpstr>
      <vt:lpstr>Ծրագրի հիմքում ընկած խնդիրներ</vt:lpstr>
      <vt:lpstr>Հետազոտության բացահայտումները</vt:lpstr>
      <vt:lpstr>Առաջարկություններ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13</cp:revision>
  <dcterms:created xsi:type="dcterms:W3CDTF">2016-12-07T09:55:14Z</dcterms:created>
  <dcterms:modified xsi:type="dcterms:W3CDTF">2016-12-08T15:30:47Z</dcterms:modified>
</cp:coreProperties>
</file>