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6" r:id="rId1"/>
  </p:sldMasterIdLst>
  <p:sldIdLst>
    <p:sldId id="256" r:id="rId2"/>
    <p:sldId id="257" r:id="rId3"/>
    <p:sldId id="258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neh.Hayrapetyan" initials="N" lastIdx="2" clrIdx="0">
    <p:extLst>
      <p:ext uri="{19B8F6BF-5375-455C-9EA6-DF929625EA0E}">
        <p15:presenceInfo xmlns:p15="http://schemas.microsoft.com/office/powerpoint/2012/main" userId="S-1-5-21-1122058089-526457399-219882966-1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9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3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7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09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1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4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2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6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7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B589-FD4B-7E46-869A-CBADC5FC564E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56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0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3913" y="2089930"/>
            <a:ext cx="9826487" cy="2128951"/>
          </a:xfrm>
        </p:spPr>
        <p:txBody>
          <a:bodyPr>
            <a:noAutofit/>
          </a:bodyPr>
          <a:lstStyle/>
          <a:p>
            <a:pPr algn="r"/>
            <a:r>
              <a:rPr lang="af-ZA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</a:t>
            </a:r>
            <a:r>
              <a:rPr lang="hy-AM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ատուկ պահպանվող տարածքներն ու հանքարդյունաբերությունը</a:t>
            </a:r>
            <a:endParaRPr lang="hy-AM" sz="3600" noProof="1">
              <a:solidFill>
                <a:prstClr val="black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9605"/>
            <a:ext cx="9144000" cy="1028307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hy-AM" dirty="0">
                <a:latin typeface="Arian AMU" panose="01000000000000000000" pitchFamily="2" charset="0"/>
                <a:cs typeface="Times New Roman" panose="02020603050405020304" pitchFamily="18" charset="0"/>
              </a:rPr>
              <a:t>Էկոլոգիական անվտանգության ապահովման և </a:t>
            </a:r>
          </a:p>
          <a:p>
            <a:pPr algn="r"/>
            <a:r>
              <a:rPr lang="hy-AM" dirty="0">
                <a:latin typeface="Arian AMU" panose="01000000000000000000" pitchFamily="2" charset="0"/>
                <a:cs typeface="Times New Roman" panose="02020603050405020304" pitchFamily="18" charset="0"/>
              </a:rPr>
              <a:t>ժողովրդավարության զարգացման </a:t>
            </a:r>
          </a:p>
          <a:p>
            <a:pPr algn="r"/>
            <a:r>
              <a:rPr lang="hy-AM" dirty="0">
                <a:latin typeface="Arian AMU" panose="01000000000000000000" pitchFamily="2" charset="0"/>
                <a:cs typeface="Times New Roman" panose="02020603050405020304" pitchFamily="18" charset="0"/>
              </a:rPr>
              <a:t>հասարակական կազմակերպություն</a:t>
            </a:r>
            <a:endParaRPr lang="hy-AM" noProof="1">
              <a:latin typeface="Arian AMU" panose="01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676400" y="5948636"/>
            <a:ext cx="9144000" cy="50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հունվար</a:t>
            </a:r>
            <a:r>
              <a:rPr lang="en-US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 – </a:t>
            </a: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դեկտեմբեր </a:t>
            </a:r>
            <a:r>
              <a:rPr lang="en-US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2016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50782" y="184255"/>
            <a:ext cx="9912348" cy="1001649"/>
            <a:chOff x="1550782" y="184255"/>
            <a:chExt cx="9912348" cy="1001649"/>
          </a:xfrm>
        </p:grpSpPr>
        <p:pic>
          <p:nvPicPr>
            <p:cNvPr id="12" name="Picture 2" descr="C:\Users\Irina1\Desktop\լոգոներ\photo (2)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6692" y="305174"/>
              <a:ext cx="2064211" cy="8807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3" descr="C:\Users\Irina1\Desktop\լոգոներ\Flag_of_Europe.svg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0782" y="338480"/>
              <a:ext cx="1271931" cy="8474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8" descr="Z:\Templates\Public Relations\Logo_USAID project\TRANS logo_full_arm-01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31" t="21182" r="34533" b="13786"/>
            <a:stretch/>
          </p:blipFill>
          <p:spPr bwMode="auto">
            <a:xfrm>
              <a:off x="8367859" y="184255"/>
              <a:ext cx="3095271" cy="880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2132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1341"/>
            <a:ext cx="9144000" cy="740349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հիմքում ընկած խնդիրները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9694" y="2027580"/>
            <a:ext cx="10412010" cy="4198040"/>
          </a:xfrm>
        </p:spPr>
        <p:txBody>
          <a:bodyPr>
            <a:noAutofit/>
          </a:bodyPr>
          <a:lstStyle/>
          <a:p>
            <a:pPr marL="285750" lvl="0" indent="-285750" algn="l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en-US" sz="1800" i="1" dirty="0">
              <a:solidFill>
                <a:srgbClr val="073E87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Պահպանության շրջանակների գնահատում</a:t>
            </a:r>
            <a:endParaRPr lang="x-none" sz="1800" dirty="0">
              <a:latin typeface="Arian AMU" panose="01000000000000000000" pitchFamily="2" charset="0"/>
              <a:ea typeface="Times New Roman"/>
              <a:cs typeface="Arian AMU" panose="01000000000000000000" pitchFamily="2" charset="0"/>
            </a:endParaRPr>
          </a:p>
          <a:p>
            <a:pPr marL="854075" lvl="0" indent="-33655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Բնապահպանական օրենսդրություն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54075" lvl="0" indent="-33655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Քարտեզագրում և կադաստրային գրանցում</a:t>
            </a:r>
          </a:p>
          <a:p>
            <a:pPr marL="854075" lvl="0" indent="-33655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Կարողությունների զարգացում</a:t>
            </a:r>
            <a:endParaRPr lang="en-GB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Վարչական և իրավական խնդիրների վերհանում</a:t>
            </a:r>
          </a:p>
          <a:p>
            <a:pPr marL="742950" lvl="0" indent="-28575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Հանքերի ազդեցությունը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1192213" lvl="1" indent="-396875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Գործող հանքեր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1192213" lvl="1" indent="-396875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Գործընթացի օրինականությունը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742950" indent="-285750" algn="l">
              <a:buFont typeface="Wingdings" panose="05000000000000000000" pitchFamily="2" charset="2"/>
              <a:buChar char="§"/>
            </a:pP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Համատեղելիությունը</a:t>
            </a:r>
            <a:endParaRPr lang="en-US" sz="1800" b="1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1203325" lvl="1" indent="-403225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Տեսականորեն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</a:p>
          <a:p>
            <a:pPr marL="1203325" lvl="1" indent="-403225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Գործնականում</a:t>
            </a:r>
            <a:endParaRPr lang="en-US" sz="1800" i="1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550782" y="184255"/>
            <a:ext cx="9912348" cy="1001649"/>
            <a:chOff x="1550782" y="184255"/>
            <a:chExt cx="9912348" cy="1001649"/>
          </a:xfrm>
        </p:grpSpPr>
        <p:pic>
          <p:nvPicPr>
            <p:cNvPr id="17" name="Picture 2" descr="C:\Users\Irina1\Desktop\լոգոներ\photo (2)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6692" y="305174"/>
              <a:ext cx="2064211" cy="8807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3" descr="C:\Users\Irina1\Desktop\լոգոներ\Flag_of_Europe.svg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0782" y="338480"/>
              <a:ext cx="1271931" cy="8474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8" descr="Z:\Templates\Public Relations\Logo_USAID project\TRANS logo_full_arm-01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31" t="21182" r="34533" b="13786"/>
            <a:stretch/>
          </p:blipFill>
          <p:spPr bwMode="auto">
            <a:xfrm>
              <a:off x="8367859" y="184255"/>
              <a:ext cx="3095271" cy="880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5058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63337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Հետազոտության բացահայտումներ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278" y="2527522"/>
            <a:ext cx="10197548" cy="3952791"/>
          </a:xfrm>
        </p:spPr>
        <p:txBody>
          <a:bodyPr>
            <a:noAutofit/>
          </a:bodyPr>
          <a:lstStyle/>
          <a:p>
            <a:pPr marL="576263" indent="-298450" algn="just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ԵՄ և այլ դոնորների ֆինանսական միջոցների ծախսման արդյունավետությունը</a:t>
            </a:r>
          </a:p>
          <a:p>
            <a:pPr marL="576263" indent="-298450" algn="just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Վարչարարության հետ առնչվող խնդիրները</a:t>
            </a:r>
          </a:p>
          <a:p>
            <a:pPr marL="576263" indent="-298450" algn="just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Օրենսդրական բացերը</a:t>
            </a:r>
          </a:p>
          <a:p>
            <a:pPr marL="576263" indent="-298450" algn="just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Պատասխանատվության բացակայությունը</a:t>
            </a:r>
            <a:endParaRPr lang="ru-RU" sz="1800" dirty="0">
              <a:latin typeface="Arian AMU" panose="01000000000000000000" pitchFamily="2" charset="0"/>
              <a:ea typeface="Times New Roman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550782" y="184255"/>
            <a:ext cx="9912348" cy="1001649"/>
            <a:chOff x="1550782" y="184255"/>
            <a:chExt cx="9912348" cy="1001649"/>
          </a:xfrm>
        </p:grpSpPr>
        <p:pic>
          <p:nvPicPr>
            <p:cNvPr id="12" name="Picture 2" descr="C:\Users\Irina1\Desktop\լոգոներ\photo (2)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6692" y="305174"/>
              <a:ext cx="2064211" cy="8807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3" descr="C:\Users\Irina1\Desktop\լոգոներ\Flag_of_Europe.svg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0782" y="338480"/>
              <a:ext cx="1271931" cy="8474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8" descr="Z:\Templates\Public Relations\Logo_USAID project\TRANS logo_full_arm-01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31" t="21182" r="34533" b="13786"/>
            <a:stretch/>
          </p:blipFill>
          <p:spPr bwMode="auto">
            <a:xfrm>
              <a:off x="8367859" y="184255"/>
              <a:ext cx="3095271" cy="880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62907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301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Առաջարկություններ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3601" y="2289237"/>
            <a:ext cx="10939529" cy="4270589"/>
          </a:xfrm>
        </p:spPr>
        <p:txBody>
          <a:bodyPr>
            <a:noAutofit/>
          </a:bodyPr>
          <a:lstStyle/>
          <a:p>
            <a:pPr marL="285750" lvl="0" indent="-28575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Անդամակցություն միջազգային նախաձեռնություններին</a:t>
            </a:r>
          </a:p>
          <a:p>
            <a:pPr marL="285750" lvl="0" indent="-28575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ԵՄ քաղաքացիական հասարակության ֆորում</a:t>
            </a:r>
          </a:p>
          <a:p>
            <a:pPr marL="285750" lvl="0" indent="-285750" algn="l">
              <a:buFont typeface="Wingdings" panose="05000000000000000000" pitchFamily="2" charset="2"/>
              <a:buChar char="§"/>
            </a:pPr>
            <a:r>
              <a:rPr lang="en-US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Publish What You Pay </a:t>
            </a: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ալյանս</a:t>
            </a:r>
          </a:p>
          <a:p>
            <a:pPr marL="285750" lvl="0" indent="-285750" algn="l">
              <a:buFont typeface="Wingdings" panose="05000000000000000000" pitchFamily="2" charset="2"/>
              <a:buChar char="§"/>
            </a:pPr>
            <a:endParaRPr lang="hy-AM" sz="600" dirty="0">
              <a:latin typeface="Arian AMU" panose="01000000000000000000" pitchFamily="2" charset="0"/>
              <a:ea typeface="Times New Roman"/>
              <a:cs typeface="Arian AMU" panose="01000000000000000000" pitchFamily="2" charset="0"/>
            </a:endParaRPr>
          </a:p>
          <a:p>
            <a:pPr marL="292100" indent="-29210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Պետական ռազմավարական ծրագրերում մասնակցություն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Հանքարդյունաբերական ռազմավարություն</a:t>
            </a:r>
            <a:r>
              <a:rPr lang="en-US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 (</a:t>
            </a: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Համաշխարհային բանկի աջակցությամբ</a:t>
            </a:r>
            <a:r>
              <a:rPr lang="en-US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)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hy-AM" sz="900" dirty="0">
              <a:latin typeface="Arian AMU" panose="01000000000000000000" pitchFamily="2" charset="0"/>
              <a:ea typeface="Times New Roman"/>
              <a:cs typeface="Arian AMU" panose="01000000000000000000" pitchFamily="2" charset="0"/>
            </a:endParaRPr>
          </a:p>
          <a:p>
            <a:pPr marL="292100" indent="-29210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Լավագույն փորձի ներդնում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Էկոհամակարգային մոտեցում	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ea typeface="Times New Roman"/>
                <a:cs typeface="Arian AMU" panose="01000000000000000000" pitchFamily="2" charset="0"/>
              </a:rPr>
              <a:t>Առողջության վրա ազդեցության գնահատում</a:t>
            </a:r>
            <a:endParaRPr lang="en-US" sz="1800" dirty="0">
              <a:latin typeface="Arian AMU" panose="01000000000000000000" pitchFamily="2" charset="0"/>
              <a:ea typeface="Times New Roman"/>
              <a:cs typeface="Arian AMU" panose="01000000000000000000" pitchFamily="2" charset="0"/>
            </a:endParaRPr>
          </a:p>
          <a:p>
            <a:pPr marL="342900" lvl="0" indent="-342900" algn="l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000" dirty="0">
              <a:solidFill>
                <a:prstClr val="black"/>
              </a:solidFill>
              <a:latin typeface="Times New Roman"/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en-US" sz="2000" dirty="0"/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1550782" y="184255"/>
            <a:ext cx="9912348" cy="1001649"/>
            <a:chOff x="1550782" y="184255"/>
            <a:chExt cx="9912348" cy="1001649"/>
          </a:xfrm>
        </p:grpSpPr>
        <p:pic>
          <p:nvPicPr>
            <p:cNvPr id="29" name="Picture 2" descr="C:\Users\Irina1\Desktop\լոգոներ\photo (2)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6692" y="305174"/>
              <a:ext cx="2064211" cy="8807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3" descr="C:\Users\Irina1\Desktop\լոգոներ\Flag_of_Europe.svg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0782" y="338480"/>
              <a:ext cx="1271931" cy="8474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" descr="Z:\Templates\Public Relations\Logo_USAID project\TRANS logo_full_arm-01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31" t="21182" r="34533" b="13786"/>
            <a:stretch/>
          </p:blipFill>
          <p:spPr bwMode="auto">
            <a:xfrm>
              <a:off x="8367859" y="184255"/>
              <a:ext cx="3095271" cy="880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8988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y-AM" sz="4000" dirty="0">
                <a:latin typeface="Arial AMU" panose="01000000000000000000" pitchFamily="2" charset="0"/>
                <a:cs typeface="Arial AMU" panose="01000000000000000000" pitchFamily="2" charset="0"/>
              </a:rPr>
              <a:t>Շնորհակալություն</a:t>
            </a:r>
            <a:endParaRPr lang="en-US" sz="4000" dirty="0"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550782" y="184255"/>
            <a:ext cx="9912348" cy="1001649"/>
            <a:chOff x="1550782" y="184255"/>
            <a:chExt cx="9912348" cy="1001649"/>
          </a:xfrm>
        </p:grpSpPr>
        <p:pic>
          <p:nvPicPr>
            <p:cNvPr id="18" name="Picture 2" descr="C:\Users\Irina1\Desktop\լոգոներ\photo (2)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6692" y="305174"/>
              <a:ext cx="2064211" cy="8807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3" descr="C:\Users\Irina1\Desktop\լոգոներ\Flag_of_Europe.svg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0782" y="338480"/>
              <a:ext cx="1271931" cy="8474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8" descr="Z:\Templates\Public Relations\Logo_USAID project\TRANS logo_full_arm-01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31" t="21182" r="34533" b="13786"/>
            <a:stretch/>
          </p:blipFill>
          <p:spPr bwMode="auto">
            <a:xfrm>
              <a:off x="8367859" y="184255"/>
              <a:ext cx="3095271" cy="880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6845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95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AMU</vt:lpstr>
      <vt:lpstr>Arian AMU</vt:lpstr>
      <vt:lpstr>Calibri</vt:lpstr>
      <vt:lpstr>Calibri Light</vt:lpstr>
      <vt:lpstr>Times New Roman</vt:lpstr>
      <vt:lpstr>Wingdings</vt:lpstr>
      <vt:lpstr>Office Theme</vt:lpstr>
      <vt:lpstr>Հատուկ պահպանվող տարածքներն ու հանքարդյունաբերությունը</vt:lpstr>
      <vt:lpstr>Ծրագրի հիմքում ընկած խնդիրները</vt:lpstr>
      <vt:lpstr>Հետազոտության բացահայտումներ</vt:lpstr>
      <vt:lpstr>Առաջարկություններ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Nuneh.Hayrapetyan</dc:creator>
  <cp:lastModifiedBy>Haykak Arshamyan</cp:lastModifiedBy>
  <cp:revision>23</cp:revision>
  <dcterms:created xsi:type="dcterms:W3CDTF">2016-12-07T09:55:14Z</dcterms:created>
  <dcterms:modified xsi:type="dcterms:W3CDTF">2016-12-08T17:07:15Z</dcterms:modified>
</cp:coreProperties>
</file>