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81" r:id="rId3"/>
    <p:sldId id="278" r:id="rId4"/>
    <p:sldId id="277" r:id="rId5"/>
    <p:sldId id="264" r:id="rId6"/>
    <p:sldId id="293" r:id="rId7"/>
    <p:sldId id="279" r:id="rId8"/>
    <p:sldId id="280" r:id="rId9"/>
    <p:sldId id="265" r:id="rId10"/>
    <p:sldId id="294" r:id="rId11"/>
    <p:sldId id="292" r:id="rId12"/>
    <p:sldId id="25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490FC2C3-D038-4F42-951F-A62C9B17F643}">
          <p14:sldIdLst>
            <p14:sldId id="256"/>
          </p14:sldIdLst>
        </p14:section>
        <p14:section name="Раздел без заголовка" id="{83149BED-8858-4AF3-8B22-85CF7B35AE06}">
          <p14:sldIdLst>
            <p14:sldId id="281"/>
            <p14:sldId id="278"/>
            <p14:sldId id="277"/>
            <p14:sldId id="264"/>
            <p14:sldId id="293"/>
            <p14:sldId id="279"/>
            <p14:sldId id="280"/>
            <p14:sldId id="265"/>
            <p14:sldId id="294"/>
            <p14:sldId id="292"/>
            <p14:sldId id="25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5" autoAdjust="0"/>
    <p:restoredTop sz="94660" autoAdjust="0"/>
  </p:normalViewPr>
  <p:slideViewPr>
    <p:cSldViewPr snapToGrid="0" showGuides="1">
      <p:cViewPr varScale="1">
        <p:scale>
          <a:sx n="114" d="100"/>
          <a:sy n="114" d="100"/>
        </p:scale>
        <p:origin x="186" y="114"/>
      </p:cViewPr>
      <p:guideLst>
        <p:guide orient="horz" pos="2183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5" d="100"/>
          <a:sy n="65" d="100"/>
        </p:scale>
        <p:origin x="3082" y="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7B7165-A2FC-4004-BB61-EFEE30CA6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7915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BF678-7CB3-4DFD-AA65-5F473E92AFE2}" type="datetimeFigureOut">
              <a:rPr lang="bg-BG" smtClean="0"/>
              <a:t>29.6.2018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155BE3-BCF8-4332-8D1B-B0B7BF8E9E9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43994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Eszter</a:t>
            </a:r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638832-6D63-48C2-B865-A9B0E156EFD4}" type="slidenum">
              <a:rPr lang="bg-BG" smtClean="0"/>
              <a:t>5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7708851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bg-BG" sz="1200" dirty="0"/>
          </a:p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638832-6D63-48C2-B865-A9B0E156EFD4}" type="slidenum">
              <a:rPr lang="bg-BG" smtClean="0"/>
              <a:t>6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2860166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bg-BG" sz="1200" dirty="0"/>
          </a:p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638832-6D63-48C2-B865-A9B0E156EFD4}" type="slidenum">
              <a:rPr lang="bg-BG" smtClean="0"/>
              <a:t>9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286016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 userDrawn="1"/>
        </p:nvSpPr>
        <p:spPr>
          <a:xfrm>
            <a:off x="9845335" y="6454067"/>
            <a:ext cx="2053363" cy="248574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algn="r"/>
            <a:endParaRPr lang="en-US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41320" y="4171315"/>
            <a:ext cx="6309360" cy="869608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 b="0" i="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2136000" y="1629000"/>
            <a:ext cx="7920000" cy="3600000"/>
          </a:xfrm>
          <a:prstGeom prst="rect">
            <a:avLst/>
          </a:prstGeom>
          <a:noFill/>
          <a:ln w="2190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9166" y="2722689"/>
            <a:ext cx="10593668" cy="1412622"/>
          </a:xfr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wrap="square" lIns="90000" tIns="288000" rIns="90000" bIns="288000" anchor="ctr" anchorCtr="1">
            <a:sp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tabLst/>
              <a:defRPr sz="5400" b="1" cap="small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8942773" y="6067703"/>
            <a:ext cx="2955925" cy="641350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200" u="none" baseline="0"/>
            </a:lvl1pPr>
          </a:lstStyle>
          <a:p>
            <a:pPr lvl="0"/>
            <a:r>
              <a:rPr lang="hu-HU" dirty="0" err="1"/>
              <a:t>Presenter</a:t>
            </a:r>
            <a:r>
              <a:rPr lang="hu-HU" dirty="0"/>
              <a:t> </a:t>
            </a:r>
            <a:r>
              <a:rPr lang="hu-HU" dirty="0" err="1"/>
              <a:t>name</a:t>
            </a:r>
            <a:endParaRPr lang="hu-HU" dirty="0"/>
          </a:p>
          <a:p>
            <a:pPr lvl="0"/>
            <a:r>
              <a:rPr lang="hu-HU" dirty="0"/>
              <a:t>Conference</a:t>
            </a:r>
          </a:p>
          <a:p>
            <a:pPr lvl="0"/>
            <a:r>
              <a:rPr lang="hu-HU" dirty="0"/>
              <a:t>01-01-2011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7656" y="536687"/>
            <a:ext cx="964332" cy="64449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8861" y="535311"/>
            <a:ext cx="1058943" cy="654654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778928" y="707081"/>
            <a:ext cx="4634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i="1" kern="0" spc="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Monitoring</a:t>
            </a:r>
            <a:r>
              <a:rPr lang="hu-HU" i="1" kern="0" spc="100" baseline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Progress,Empowering Action</a:t>
            </a:r>
            <a:endParaRPr lang="en-US" i="1" kern="0" spc="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292963" y="6454067"/>
            <a:ext cx="3559946" cy="3373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47384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ubtitle or Statement_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16000" y="549000"/>
            <a:ext cx="5760000" cy="5760000"/>
          </a:xfrm>
          <a:prstGeom prst="ellipse">
            <a:avLst/>
          </a:prstGeom>
          <a:ln w="301625">
            <a:solidFill>
              <a:schemeClr val="tx2"/>
            </a:solidFill>
          </a:ln>
        </p:spPr>
        <p:txBody>
          <a:bodyPr lIns="54000" rIns="54000"/>
          <a:lstStyle>
            <a:lvl1pPr marL="0" indent="0" algn="ctr"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212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ubtitle or Statement_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16000" y="549000"/>
            <a:ext cx="5760000" cy="5760000"/>
          </a:xfrm>
          <a:prstGeom prst="ellipse">
            <a:avLst/>
          </a:prstGeom>
          <a:ln w="301625">
            <a:solidFill>
              <a:schemeClr val="accent2"/>
            </a:solidFill>
          </a:ln>
        </p:spPr>
        <p:txBody>
          <a:bodyPr lIns="54000" rIns="54000"/>
          <a:lstStyle>
            <a:lvl1pPr marL="0" indent="0" algn="ctr"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7192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 userDrawn="1"/>
        </p:nvSpPr>
        <p:spPr>
          <a:xfrm>
            <a:off x="2260974" y="3774303"/>
            <a:ext cx="7670051" cy="14773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European Center for Not-for-Profit Law</a:t>
            </a:r>
          </a:p>
          <a:p>
            <a:pPr algn="ctr"/>
            <a:br>
              <a:rPr lang="hu-HU" sz="1000" dirty="0"/>
            </a:br>
            <a:endParaRPr lang="hu-HU" sz="1000" dirty="0"/>
          </a:p>
          <a:p>
            <a:pPr algn="ctr"/>
            <a:endParaRPr lang="hu-HU" sz="1000" dirty="0"/>
          </a:p>
          <a:p>
            <a:pPr algn="ctr"/>
            <a:r>
              <a:rPr lang="hu-HU" sz="1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@</a:t>
            </a:r>
            <a:r>
              <a:rPr lang="hu-HU" sz="18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enablingNGOlaw</a:t>
            </a:r>
            <a:br>
              <a:rPr lang="hu-HU" sz="18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hu-HU" sz="18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www.ecnl.org</a:t>
            </a:r>
            <a:r>
              <a:rPr lang="hu-HU" sz="1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endParaRPr lang="en-US" sz="1600" i="1" dirty="0">
              <a:solidFill>
                <a:schemeClr val="bg1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Rectangle 2"/>
          <p:cNvSpPr/>
          <p:nvPr userDrawn="1"/>
        </p:nvSpPr>
        <p:spPr>
          <a:xfrm>
            <a:off x="2114309" y="1635285"/>
            <a:ext cx="7963382" cy="3975402"/>
          </a:xfrm>
          <a:prstGeom prst="rect">
            <a:avLst/>
          </a:prstGeom>
          <a:noFill/>
          <a:ln w="2190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333152" y="2331204"/>
            <a:ext cx="11525693" cy="1422270"/>
          </a:xfrm>
          <a:solidFill>
            <a:srgbClr val="FFFFFF"/>
          </a:solidFill>
          <a:effectLst>
            <a:softEdge rad="0"/>
          </a:effectLst>
        </p:spPr>
        <p:txBody>
          <a:bodyPr anchor="ctr">
            <a:normAutofit/>
          </a:bodyPr>
          <a:lstStyle>
            <a:lvl1pPr>
              <a:defRPr sz="6000"/>
            </a:lvl1pPr>
          </a:lstStyle>
          <a:p>
            <a:r>
              <a:rPr lang="en-US" b="1" kern="300" cap="small" spc="15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Click to edit Master title style</a:t>
            </a:r>
            <a:endParaRPr lang="en-US" b="1" kern="300" cap="small" spc="15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3575" y="4593308"/>
            <a:ext cx="517214" cy="517214"/>
          </a:xfrm>
          <a:prstGeom prst="rect">
            <a:avLst/>
          </a:prstGeom>
        </p:spPr>
      </p:pic>
      <p:sp>
        <p:nvSpPr>
          <p:cNvPr id="4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4712787" y="4303075"/>
            <a:ext cx="2766426" cy="248575"/>
          </a:xfrm>
        </p:spPr>
        <p:txBody>
          <a:bodyPr>
            <a:noAutofit/>
          </a:bodyPr>
          <a:lstStyle>
            <a:lvl1pPr marL="0" indent="0" algn="ctr">
              <a:buNone/>
              <a:defRPr sz="1800">
                <a:solidFill>
                  <a:srgbClr val="0000FF"/>
                </a:solidFill>
              </a:defRPr>
            </a:lvl1pPr>
          </a:lstStyle>
          <a:p>
            <a:br>
              <a:rPr lang="hu-HU" sz="1800" dirty="0"/>
            </a:br>
            <a:br>
              <a:rPr lang="hu-HU" dirty="0"/>
            </a:br>
            <a:endParaRPr lang="en-US" dirty="0"/>
          </a:p>
          <a:p>
            <a:pPr lvl="0"/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7656" y="536687"/>
            <a:ext cx="964332" cy="64449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8861" y="535311"/>
            <a:ext cx="1058943" cy="654654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701988" y="707081"/>
            <a:ext cx="47110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i="1" kern="0" spc="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Monitoring</a:t>
            </a:r>
            <a:r>
              <a:rPr lang="hu-HU" i="1" kern="0" spc="100" baseline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hu-HU" i="1" kern="0" spc="100" baseline="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Progress</a:t>
            </a:r>
            <a:r>
              <a:rPr lang="hu-HU" i="1" kern="0" spc="100" baseline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hu-HU" i="1" kern="0" spc="100" baseline="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Empowering</a:t>
            </a:r>
            <a:r>
              <a:rPr lang="hu-HU" i="1" kern="0" spc="100" baseline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Action</a:t>
            </a:r>
            <a:endParaRPr lang="en-US" i="1" kern="0" spc="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353385" y="6306606"/>
            <a:ext cx="11505460" cy="461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12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panose="02050604050505020204" pitchFamily="18" charset="0"/>
              </a:rPr>
              <a:t>T</a:t>
            </a:r>
            <a:r>
              <a:rPr lang="en-US" sz="12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panose="02050604050505020204" pitchFamily="18" charset="0"/>
              </a:rPr>
              <a:t>his </a:t>
            </a:r>
            <a:r>
              <a:rPr lang="en-GB" sz="1200" i="1" noProof="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panose="02050604050505020204" pitchFamily="18" charset="0"/>
              </a:rPr>
              <a:t>presentation</a:t>
            </a:r>
            <a:r>
              <a:rPr lang="hu-HU" sz="12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en-US" sz="12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panose="02050604050505020204" pitchFamily="18" charset="0"/>
              </a:rPr>
              <a:t>has been produced</a:t>
            </a:r>
            <a:r>
              <a:rPr lang="hu-HU" sz="12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en-US" sz="12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panose="02050604050505020204" pitchFamily="18" charset="0"/>
              </a:rPr>
              <a:t>with the financial assistance of the European Union</a:t>
            </a:r>
            <a:r>
              <a:rPr lang="hu-HU" sz="12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panose="02050604050505020204" pitchFamily="18" charset="0"/>
              </a:rPr>
              <a:t>. </a:t>
            </a:r>
            <a:r>
              <a:rPr lang="en-US" sz="12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panose="02050604050505020204" pitchFamily="18" charset="0"/>
              </a:rPr>
              <a:t>The contents of this document are the sole</a:t>
            </a:r>
            <a:br>
              <a:rPr lang="hu-HU" sz="12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panose="02050604050505020204" pitchFamily="18" charset="0"/>
              </a:rPr>
            </a:br>
            <a:r>
              <a:rPr lang="en-US" sz="12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panose="02050604050505020204" pitchFamily="18" charset="0"/>
              </a:rPr>
              <a:t> responsibility of </a:t>
            </a:r>
            <a:r>
              <a:rPr lang="hu-HU" sz="1200" i="1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panose="02050604050505020204" pitchFamily="18" charset="0"/>
              </a:rPr>
              <a:t> the </a:t>
            </a:r>
            <a:r>
              <a:rPr lang="hu-HU" sz="1200" i="1" baseline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panose="02050604050505020204" pitchFamily="18" charset="0"/>
              </a:rPr>
              <a:t>authors</a:t>
            </a:r>
            <a:r>
              <a:rPr lang="hu-HU" sz="1200" i="1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panose="02050604050505020204" pitchFamily="18" charset="0"/>
              </a:rPr>
              <a:t> a</a:t>
            </a:r>
            <a:r>
              <a:rPr lang="en-US" sz="1200" i="1" baseline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panose="02050604050505020204" pitchFamily="18" charset="0"/>
              </a:rPr>
              <a:t>nd</a:t>
            </a:r>
            <a:r>
              <a:rPr lang="en-US" sz="1200" i="1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panose="02050604050505020204" pitchFamily="18" charset="0"/>
              </a:rPr>
              <a:t> can under no circumstances be regarded as reflecting the position of the European Union.</a:t>
            </a:r>
            <a:endParaRPr lang="en-US" sz="1200" i="1" dirty="0">
              <a:solidFill>
                <a:schemeClr val="tx1">
                  <a:lumMod val="50000"/>
                  <a:lumOff val="50000"/>
                </a:schemeClr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07187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3577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4195307" y="858914"/>
            <a:ext cx="7253057" cy="5140171"/>
          </a:xfrm>
          <a:prstGeom prst="parallelogram">
            <a:avLst/>
          </a:prstGeom>
          <a:ln>
            <a:noFill/>
          </a:ln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405114" y="1971000"/>
            <a:ext cx="2685600" cy="2916000"/>
          </a:xfrm>
          <a:prstGeom prst="rect">
            <a:avLst/>
          </a:prstGeom>
          <a:noFill/>
          <a:ln w="152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1318" y="2628231"/>
            <a:ext cx="2896272" cy="1588127"/>
          </a:xfrm>
          <a:solidFill>
            <a:schemeClr val="bg1"/>
          </a:solidFill>
        </p:spPr>
        <p:txBody>
          <a:bodyPr wrap="square">
            <a:spAutoFit/>
          </a:bodyPr>
          <a:lstStyle>
            <a:lvl1pPr algn="r">
              <a:defRPr sz="3600" cap="small" baseline="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0493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405114" y="1971000"/>
            <a:ext cx="2685600" cy="2916000"/>
          </a:xfrm>
          <a:prstGeom prst="rect">
            <a:avLst/>
          </a:prstGeom>
          <a:noFill/>
          <a:ln w="152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3189259" y="395008"/>
            <a:ext cx="8300731" cy="6054571"/>
          </a:xfrm>
          <a:prstGeom prst="triangle">
            <a:avLst/>
          </a:prstGeom>
          <a:ln>
            <a:noFill/>
          </a:ln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1318" y="2628231"/>
            <a:ext cx="2896272" cy="1588127"/>
          </a:xfrm>
          <a:solidFill>
            <a:schemeClr val="bg1"/>
          </a:solidFill>
        </p:spPr>
        <p:txBody>
          <a:bodyPr wrap="square">
            <a:spAutoFit/>
          </a:bodyPr>
          <a:lstStyle>
            <a:lvl1pPr algn="r">
              <a:defRPr sz="3600" cap="small" baseline="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Isosceles Triangle 1"/>
          <p:cNvSpPr/>
          <p:nvPr userDrawn="1"/>
        </p:nvSpPr>
        <p:spPr>
          <a:xfrm>
            <a:off x="4197722" y="215714"/>
            <a:ext cx="7489491" cy="5784849"/>
          </a:xfrm>
          <a:prstGeom prst="triangle">
            <a:avLst/>
          </a:prstGeom>
          <a:noFill/>
          <a:ln w="95250" cmpd="dbl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1079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icture w content_crea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4423" y="280765"/>
            <a:ext cx="5676918" cy="896470"/>
          </a:xfrm>
        </p:spPr>
        <p:txBody>
          <a:bodyPr anchor="ctr">
            <a:normAutofit/>
          </a:bodyPr>
          <a:lstStyle>
            <a:lvl1pPr>
              <a:defRPr sz="2800" cap="none" baseline="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74423" y="1177235"/>
            <a:ext cx="5676918" cy="5223565"/>
          </a:xfrm>
        </p:spPr>
        <p:txBody>
          <a:bodyPr/>
          <a:lstStyle>
            <a:lvl1pPr marL="285750" indent="-285750" algn="just">
              <a:buClr>
                <a:schemeClr val="accent1"/>
              </a:buClr>
              <a:buFont typeface="Arial" panose="020B0604020202020204" pitchFamily="34" charset="0"/>
              <a:buChar char="•"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Oval 7"/>
          <p:cNvSpPr/>
          <p:nvPr userDrawn="1"/>
        </p:nvSpPr>
        <p:spPr>
          <a:xfrm>
            <a:off x="391437" y="552565"/>
            <a:ext cx="5337810" cy="5429250"/>
          </a:xfrm>
          <a:prstGeom prst="ellipse">
            <a:avLst/>
          </a:prstGeom>
          <a:noFill/>
          <a:ln w="142875" cmpd="dbl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2930" y="715050"/>
            <a:ext cx="5400000" cy="5400000"/>
          </a:xfrm>
          <a:prstGeom prst="ellipse">
            <a:avLst/>
          </a:prstGeom>
          <a:solidFill>
            <a:schemeClr val="bg1"/>
          </a:solidFill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2737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_crea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5743258" y="1440180"/>
            <a:ext cx="5721032" cy="37376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6088" y="1257301"/>
            <a:ext cx="5721032" cy="373761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Clr>
                <a:schemeClr val="tx2"/>
              </a:buClr>
              <a:buFont typeface="Arial" panose="020B0604020202020204" pitchFamily="34" charset="0"/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85233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 Caption_creativ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85750"/>
            <a:ext cx="3932237" cy="1600200"/>
          </a:xfrm>
          <a:prstGeom prst="triangle">
            <a:avLst/>
          </a:prstGeom>
          <a:solidFill>
            <a:schemeClr val="tx2">
              <a:alpha val="90000"/>
            </a:schemeClr>
          </a:solidFill>
        </p:spPr>
        <p:txBody>
          <a:bodyPr anchor="b">
            <a:noAutofit/>
          </a:bodyPr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743258" y="1337310"/>
            <a:ext cx="5721032" cy="4240529"/>
          </a:xfrm>
          <a:prstGeom prst="triangle">
            <a:avLst/>
          </a:prstGeom>
          <a:solidFill>
            <a:schemeClr val="bg1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274820"/>
          </a:xfrm>
        </p:spPr>
        <p:txBody>
          <a:bodyPr/>
          <a:lstStyle>
            <a:lvl1pPr marL="0" indent="0">
              <a:buClr>
                <a:schemeClr val="tx2"/>
              </a:buClr>
              <a:buFont typeface="Arial" panose="020B0604020202020204" pitchFamily="34" charset="0"/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Isosceles Triangle 9"/>
          <p:cNvSpPr/>
          <p:nvPr userDrawn="1"/>
        </p:nvSpPr>
        <p:spPr>
          <a:xfrm rot="10800000">
            <a:off x="5108893" y="910112"/>
            <a:ext cx="6989762" cy="5323523"/>
          </a:xfrm>
          <a:prstGeom prst="triangle">
            <a:avLst/>
          </a:prstGeom>
          <a:noFill/>
          <a:ln w="101600" cmpd="dbl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495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_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2826" y="285750"/>
            <a:ext cx="7921514" cy="6137910"/>
          </a:xfrm>
        </p:spPr>
        <p:txBody>
          <a:bodyPr anchor="ctr"/>
          <a:lstStyle>
            <a:lvl1pPr algn="l">
              <a:buClr>
                <a:schemeClr val="tx2"/>
              </a:buClr>
              <a:defRPr/>
            </a:lvl1pPr>
            <a:lvl2pPr algn="l">
              <a:buClr>
                <a:schemeClr val="tx2"/>
              </a:buClr>
              <a:defRPr/>
            </a:lvl2pPr>
            <a:lvl3pPr algn="l">
              <a:buClr>
                <a:schemeClr val="tx2"/>
              </a:buClr>
              <a:defRPr/>
            </a:lvl3pPr>
            <a:lvl4pPr algn="l">
              <a:buClr>
                <a:schemeClr val="tx2"/>
              </a:buClr>
              <a:defRPr/>
            </a:lvl4pPr>
            <a:lvl5pPr algn="l">
              <a:buClr>
                <a:schemeClr val="tx2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405114" y="1971000"/>
            <a:ext cx="2685600" cy="2916000"/>
          </a:xfrm>
          <a:prstGeom prst="rect">
            <a:avLst/>
          </a:prstGeom>
          <a:noFill/>
          <a:ln w="152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318" y="2634937"/>
            <a:ext cx="2896272" cy="1588127"/>
          </a:xfrm>
          <a:solidFill>
            <a:schemeClr val="bg1"/>
          </a:solidFill>
        </p:spPr>
        <p:txBody>
          <a:bodyPr wrap="square">
            <a:spAutoFit/>
          </a:bodyPr>
          <a:lstStyle>
            <a:lvl1pPr algn="r">
              <a:defRPr sz="3600" cap="small" baseline="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815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_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405114" y="1971000"/>
            <a:ext cx="2685600" cy="2916000"/>
          </a:xfrm>
          <a:prstGeom prst="rect">
            <a:avLst/>
          </a:prstGeom>
          <a:noFill/>
          <a:ln w="152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4780" y="285750"/>
            <a:ext cx="7909560" cy="6137910"/>
          </a:xfrm>
        </p:spPr>
        <p:txBody>
          <a:bodyPr anchor="ctr"/>
          <a:lstStyle>
            <a:lvl1pPr algn="just">
              <a:buClr>
                <a:schemeClr val="accent2"/>
              </a:buClr>
              <a:defRPr/>
            </a:lvl1pPr>
            <a:lvl2pPr algn="l">
              <a:buClr>
                <a:schemeClr val="accent2"/>
              </a:buClr>
              <a:defRPr/>
            </a:lvl2pPr>
            <a:lvl3pPr algn="just">
              <a:buClr>
                <a:schemeClr val="accent2"/>
              </a:buClr>
              <a:defRPr/>
            </a:lvl3pPr>
            <a:lvl4pPr algn="just">
              <a:buClr>
                <a:schemeClr val="accent2"/>
              </a:buClr>
              <a:defRPr/>
            </a:lvl4pPr>
            <a:lvl5pPr algn="just">
              <a:buClr>
                <a:schemeClr val="accent2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318" y="2628231"/>
            <a:ext cx="2896272" cy="1588127"/>
          </a:xfrm>
          <a:solidFill>
            <a:schemeClr val="bg1"/>
          </a:solidFill>
        </p:spPr>
        <p:txBody>
          <a:bodyPr wrap="square">
            <a:spAutoFit/>
          </a:bodyPr>
          <a:lstStyle>
            <a:lvl1pPr algn="r">
              <a:defRPr sz="3600" cap="small" baseline="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964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_BLU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9088620" y="1971000"/>
            <a:ext cx="2685600" cy="2916000"/>
          </a:xfrm>
          <a:prstGeom prst="rect">
            <a:avLst/>
          </a:prstGeom>
          <a:noFill/>
          <a:ln w="152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788" y="360045"/>
            <a:ext cx="7909560" cy="6137910"/>
          </a:xfrm>
        </p:spPr>
        <p:txBody>
          <a:bodyPr anchor="ctr"/>
          <a:lstStyle>
            <a:lvl1pPr algn="just">
              <a:buClr>
                <a:schemeClr val="tx2"/>
              </a:buClr>
              <a:defRPr/>
            </a:lvl1pPr>
            <a:lvl2pPr algn="just">
              <a:buClr>
                <a:schemeClr val="tx2"/>
              </a:buClr>
              <a:defRPr/>
            </a:lvl2pPr>
            <a:lvl3pPr algn="just">
              <a:buClr>
                <a:schemeClr val="tx2"/>
              </a:buClr>
              <a:defRPr/>
            </a:lvl3pPr>
            <a:lvl4pPr algn="just">
              <a:buClr>
                <a:schemeClr val="tx2"/>
              </a:buClr>
              <a:defRPr/>
            </a:lvl4pPr>
            <a:lvl5pPr algn="l">
              <a:buClr>
                <a:schemeClr val="tx2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3148" y="2634936"/>
            <a:ext cx="2896272" cy="1588127"/>
          </a:xfrm>
          <a:solidFill>
            <a:schemeClr val="bg1"/>
          </a:solidFill>
        </p:spPr>
        <p:txBody>
          <a:bodyPr wrap="square">
            <a:spAutoFit/>
          </a:bodyPr>
          <a:lstStyle>
            <a:lvl1pPr algn="l">
              <a:defRPr sz="3600" cap="small" baseline="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850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_GREEN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9088620" y="1971000"/>
            <a:ext cx="2685600" cy="2916000"/>
          </a:xfrm>
          <a:prstGeom prst="rect">
            <a:avLst/>
          </a:prstGeom>
          <a:noFill/>
          <a:ln w="152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788" y="360045"/>
            <a:ext cx="7909560" cy="6137910"/>
          </a:xfrm>
        </p:spPr>
        <p:txBody>
          <a:bodyPr anchor="ctr"/>
          <a:lstStyle>
            <a:lvl1pPr algn="just">
              <a:buClr>
                <a:schemeClr val="accent2"/>
              </a:buClr>
              <a:defRPr/>
            </a:lvl1pPr>
            <a:lvl2pPr algn="l">
              <a:buClr>
                <a:schemeClr val="accent2"/>
              </a:buClr>
              <a:defRPr/>
            </a:lvl2pPr>
            <a:lvl3pPr algn="just">
              <a:buClr>
                <a:schemeClr val="accent2"/>
              </a:buClr>
              <a:defRPr/>
            </a:lvl3pPr>
            <a:lvl4pPr algn="just">
              <a:buClr>
                <a:schemeClr val="accent2"/>
              </a:buClr>
              <a:defRPr/>
            </a:lvl4pPr>
            <a:lvl5pPr algn="just">
              <a:buClr>
                <a:schemeClr val="accent2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3148" y="2634936"/>
            <a:ext cx="2896272" cy="1588127"/>
          </a:xfrm>
          <a:solidFill>
            <a:schemeClr val="bg1"/>
          </a:solidFill>
        </p:spPr>
        <p:txBody>
          <a:bodyPr wrap="square">
            <a:spAutoFit/>
          </a:bodyPr>
          <a:lstStyle>
            <a:lvl1pPr algn="l">
              <a:defRPr sz="3600" cap="small" baseline="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804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_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 userDrawn="1"/>
        </p:nvGrpSpPr>
        <p:grpSpPr>
          <a:xfrm>
            <a:off x="3904611" y="83546"/>
            <a:ext cx="4398018" cy="1793716"/>
            <a:chOff x="4528106" y="83546"/>
            <a:chExt cx="3275842" cy="1793716"/>
          </a:xfrm>
        </p:grpSpPr>
        <p:sp>
          <p:nvSpPr>
            <p:cNvPr id="5" name="Rectangle 4"/>
            <p:cNvSpPr/>
            <p:nvPr userDrawn="1"/>
          </p:nvSpPr>
          <p:spPr>
            <a:xfrm>
              <a:off x="4528106" y="144745"/>
              <a:ext cx="3275842" cy="1599939"/>
            </a:xfrm>
            <a:prstGeom prst="rect">
              <a:avLst/>
            </a:prstGeom>
            <a:noFill/>
            <a:ln w="1143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 userDrawn="1"/>
          </p:nvSpPr>
          <p:spPr>
            <a:xfrm>
              <a:off x="5486988" y="83546"/>
              <a:ext cx="1358077" cy="17937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>
          <a:xfrm>
            <a:off x="3989593" y="194737"/>
            <a:ext cx="4228051" cy="1543690"/>
          </a:xfrm>
          <a:ln>
            <a:noFill/>
          </a:ln>
        </p:spPr>
        <p:txBody>
          <a:bodyPr>
            <a:noAutofit/>
          </a:bodyPr>
          <a:lstStyle>
            <a:lvl1pPr>
              <a:lnSpc>
                <a:spcPct val="100000"/>
              </a:lnSpc>
              <a:defRPr sz="3200" kern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 userDrawn="1">
            <p:ph sz="half" idx="1"/>
          </p:nvPr>
        </p:nvSpPr>
        <p:spPr>
          <a:xfrm>
            <a:off x="376965" y="1822448"/>
            <a:ext cx="5465539" cy="4628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 userDrawn="1">
            <p:ph sz="half" idx="2"/>
          </p:nvPr>
        </p:nvSpPr>
        <p:spPr>
          <a:xfrm>
            <a:off x="6341876" y="1822447"/>
            <a:ext cx="5514843" cy="4628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6080760" y="2034540"/>
            <a:ext cx="22860" cy="441687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9410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_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 userDrawn="1"/>
        </p:nvGrpSpPr>
        <p:grpSpPr>
          <a:xfrm>
            <a:off x="3904611" y="83546"/>
            <a:ext cx="4398018" cy="1793716"/>
            <a:chOff x="4528106" y="83546"/>
            <a:chExt cx="3275842" cy="1793716"/>
          </a:xfrm>
        </p:grpSpPr>
        <p:sp>
          <p:nvSpPr>
            <p:cNvPr id="11" name="Rectangle 10"/>
            <p:cNvSpPr/>
            <p:nvPr userDrawn="1"/>
          </p:nvSpPr>
          <p:spPr>
            <a:xfrm>
              <a:off x="4528106" y="144745"/>
              <a:ext cx="3275842" cy="1599939"/>
            </a:xfrm>
            <a:prstGeom prst="rect">
              <a:avLst/>
            </a:prstGeom>
            <a:noFill/>
            <a:ln w="1143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5486988" y="83546"/>
              <a:ext cx="1358077" cy="17937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>
          <a:xfrm>
            <a:off x="4077049" y="176293"/>
            <a:ext cx="4110605" cy="1543690"/>
          </a:xfrm>
          <a:ln>
            <a:noFill/>
          </a:ln>
        </p:spPr>
        <p:txBody>
          <a:bodyPr>
            <a:noAutofit/>
          </a:bodyPr>
          <a:lstStyle>
            <a:lvl1pPr>
              <a:lnSpc>
                <a:spcPct val="100000"/>
              </a:lnSpc>
              <a:defRPr sz="3200" kern="0" baseline="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 userDrawn="1">
            <p:ph sz="half" idx="1"/>
          </p:nvPr>
        </p:nvSpPr>
        <p:spPr>
          <a:xfrm>
            <a:off x="376965" y="1822448"/>
            <a:ext cx="5465539" cy="4628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 userDrawn="1">
            <p:ph sz="half" idx="2"/>
          </p:nvPr>
        </p:nvSpPr>
        <p:spPr>
          <a:xfrm>
            <a:off x="6341876" y="1805883"/>
            <a:ext cx="5514843" cy="4628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6080760" y="2034540"/>
            <a:ext cx="22860" cy="441687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0930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_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 userDrawn="1"/>
        </p:nvGrpSpPr>
        <p:grpSpPr>
          <a:xfrm>
            <a:off x="3904611" y="83546"/>
            <a:ext cx="4398018" cy="1793716"/>
            <a:chOff x="4528106" y="83546"/>
            <a:chExt cx="3275842" cy="1793716"/>
          </a:xfrm>
        </p:grpSpPr>
        <p:sp>
          <p:nvSpPr>
            <p:cNvPr id="13" name="Rectangle 12"/>
            <p:cNvSpPr/>
            <p:nvPr userDrawn="1"/>
          </p:nvSpPr>
          <p:spPr>
            <a:xfrm>
              <a:off x="4528106" y="144745"/>
              <a:ext cx="3275842" cy="1599939"/>
            </a:xfrm>
            <a:prstGeom prst="rect">
              <a:avLst/>
            </a:prstGeom>
            <a:noFill/>
            <a:ln w="1143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5486988" y="83546"/>
              <a:ext cx="1358077" cy="17937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Text Placeholder 2"/>
          <p:cNvSpPr>
            <a:spLocks noGrp="1"/>
          </p:cNvSpPr>
          <p:nvPr userDrawn="1">
            <p:ph type="body" idx="1"/>
          </p:nvPr>
        </p:nvSpPr>
        <p:spPr>
          <a:xfrm>
            <a:off x="342901" y="1837431"/>
            <a:ext cx="5566410" cy="667644"/>
          </a:xfrm>
        </p:spPr>
        <p:txBody>
          <a:bodyPr anchor="t"/>
          <a:lstStyle>
            <a:lvl1pPr marL="0" indent="0">
              <a:buNone/>
              <a:defRPr sz="2400" b="1" i="1">
                <a:latin typeface="Cambria" panose="02040503050406030204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 userDrawn="1">
            <p:ph sz="half" idx="2"/>
          </p:nvPr>
        </p:nvSpPr>
        <p:spPr>
          <a:xfrm>
            <a:off x="342901" y="2505075"/>
            <a:ext cx="5554980" cy="39643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 userDrawn="1">
            <p:ph type="body" sz="quarter" idx="3"/>
          </p:nvPr>
        </p:nvSpPr>
        <p:spPr>
          <a:xfrm>
            <a:off x="6275070" y="1837431"/>
            <a:ext cx="5574030" cy="667643"/>
          </a:xfrm>
        </p:spPr>
        <p:txBody>
          <a:bodyPr anchor="t"/>
          <a:lstStyle>
            <a:lvl1pPr marL="0" indent="0">
              <a:buNone/>
              <a:defRPr sz="2400" b="1" i="1">
                <a:latin typeface="Cambria" panose="02040503050406030204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 userDrawn="1">
            <p:ph sz="quarter" idx="4"/>
          </p:nvPr>
        </p:nvSpPr>
        <p:spPr>
          <a:xfrm>
            <a:off x="6275070" y="2505074"/>
            <a:ext cx="5577840" cy="39643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>
          <a:xfrm>
            <a:off x="4604684" y="206238"/>
            <a:ext cx="3099136" cy="15048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6080760" y="2034540"/>
            <a:ext cx="22860" cy="441687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8204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_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 userDrawn="1"/>
        </p:nvGrpSpPr>
        <p:grpSpPr>
          <a:xfrm>
            <a:off x="3904611" y="83546"/>
            <a:ext cx="4398018" cy="1793716"/>
            <a:chOff x="4528106" y="83546"/>
            <a:chExt cx="3275842" cy="1793716"/>
          </a:xfrm>
        </p:grpSpPr>
        <p:sp>
          <p:nvSpPr>
            <p:cNvPr id="13" name="Rectangle 12"/>
            <p:cNvSpPr/>
            <p:nvPr userDrawn="1"/>
          </p:nvSpPr>
          <p:spPr>
            <a:xfrm>
              <a:off x="4528106" y="144745"/>
              <a:ext cx="3275842" cy="1599939"/>
            </a:xfrm>
            <a:prstGeom prst="rect">
              <a:avLst/>
            </a:prstGeom>
            <a:noFill/>
            <a:ln w="1143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5486988" y="83546"/>
              <a:ext cx="1358077" cy="17937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Text Placeholder 2"/>
          <p:cNvSpPr>
            <a:spLocks noGrp="1"/>
          </p:cNvSpPr>
          <p:nvPr userDrawn="1">
            <p:ph type="body" idx="1"/>
          </p:nvPr>
        </p:nvSpPr>
        <p:spPr>
          <a:xfrm>
            <a:off x="342901" y="1837431"/>
            <a:ext cx="5566410" cy="667644"/>
          </a:xfrm>
        </p:spPr>
        <p:txBody>
          <a:bodyPr anchor="t"/>
          <a:lstStyle>
            <a:lvl1pPr marL="0" indent="0">
              <a:buNone/>
              <a:defRPr sz="2400" b="1" i="1">
                <a:latin typeface="Cambria" panose="02040503050406030204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 userDrawn="1">
            <p:ph sz="half" idx="2"/>
          </p:nvPr>
        </p:nvSpPr>
        <p:spPr>
          <a:xfrm>
            <a:off x="342901" y="2505075"/>
            <a:ext cx="5554980" cy="39643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 userDrawn="1">
            <p:ph type="body" sz="quarter" idx="3"/>
          </p:nvPr>
        </p:nvSpPr>
        <p:spPr>
          <a:xfrm>
            <a:off x="6275070" y="1837431"/>
            <a:ext cx="5574030" cy="667643"/>
          </a:xfrm>
        </p:spPr>
        <p:txBody>
          <a:bodyPr anchor="t"/>
          <a:lstStyle>
            <a:lvl1pPr marL="0" indent="0">
              <a:buNone/>
              <a:defRPr sz="2400" b="1" i="1">
                <a:latin typeface="Cambria" panose="02040503050406030204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 userDrawn="1">
            <p:ph sz="quarter" idx="4"/>
          </p:nvPr>
        </p:nvSpPr>
        <p:spPr>
          <a:xfrm>
            <a:off x="6275070" y="2505074"/>
            <a:ext cx="5577840" cy="39643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>
          <a:xfrm>
            <a:off x="4604684" y="206238"/>
            <a:ext cx="3099136" cy="15048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6080760" y="2034540"/>
            <a:ext cx="22860" cy="441687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45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806940" y="6483351"/>
            <a:ext cx="2080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sz="1200" i="1" dirty="0">
                <a:solidFill>
                  <a:schemeClr val="bg1">
                    <a:lumMod val="50000"/>
                  </a:schemeClr>
                </a:solidFill>
                <a:latin typeface="Bookman Old Style" panose="02050604050505020204" pitchFamily="18" charset="0"/>
              </a:rPr>
              <a:t>Copyright </a:t>
            </a:r>
            <a:r>
              <a:rPr lang="en-US" sz="1200" i="1" dirty="0">
                <a:solidFill>
                  <a:schemeClr val="bg1">
                    <a:lumMod val="50000"/>
                  </a:schemeClr>
                </a:solidFill>
                <a:latin typeface="Bookman Old Style" panose="02050604050505020204" pitchFamily="18" charset="0"/>
              </a:rPr>
              <a:t>©</a:t>
            </a:r>
            <a:r>
              <a:rPr lang="hu-HU" sz="1200" i="1" dirty="0">
                <a:solidFill>
                  <a:schemeClr val="bg1">
                    <a:lumMod val="50000"/>
                  </a:schemeClr>
                </a:solidFill>
                <a:latin typeface="Bookman Old Style" panose="02050604050505020204" pitchFamily="18" charset="0"/>
              </a:rPr>
              <a:t> ECNL  2017</a:t>
            </a:r>
            <a:endParaRPr lang="en-US" sz="1200" i="1" dirty="0">
              <a:solidFill>
                <a:schemeClr val="bg1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9313" y="6483350"/>
            <a:ext cx="34281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sz="1200" i="1" dirty="0">
                <a:solidFill>
                  <a:schemeClr val="bg1">
                    <a:lumMod val="50000"/>
                  </a:schemeClr>
                </a:solidFill>
                <a:latin typeface="Bookman Old Style" panose="02050604050505020204" pitchFamily="18" charset="0"/>
              </a:rPr>
              <a:t>Monitoring </a:t>
            </a:r>
            <a:r>
              <a:rPr lang="hu-HU" sz="1200" i="1" dirty="0" err="1">
                <a:solidFill>
                  <a:schemeClr val="bg1">
                    <a:lumMod val="50000"/>
                  </a:schemeClr>
                </a:solidFill>
                <a:latin typeface="Bookman Old Style" panose="02050604050505020204" pitchFamily="18" charset="0"/>
              </a:rPr>
              <a:t>Progress</a:t>
            </a:r>
            <a:r>
              <a:rPr lang="hu-HU" sz="1200" i="1" dirty="0">
                <a:solidFill>
                  <a:schemeClr val="bg1">
                    <a:lumMod val="50000"/>
                  </a:schemeClr>
                </a:solidFill>
                <a:latin typeface="Bookman Old Style" panose="02050604050505020204" pitchFamily="18" charset="0"/>
              </a:rPr>
              <a:t>,</a:t>
            </a:r>
            <a:r>
              <a:rPr lang="hu-HU" sz="1200" i="1" baseline="0" dirty="0">
                <a:solidFill>
                  <a:schemeClr val="bg1">
                    <a:lumMod val="50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hu-HU" sz="1200" i="1" baseline="0" dirty="0" err="1">
                <a:solidFill>
                  <a:schemeClr val="bg1">
                    <a:lumMod val="50000"/>
                  </a:schemeClr>
                </a:solidFill>
                <a:latin typeface="Bookman Old Style" panose="02050604050505020204" pitchFamily="18" charset="0"/>
              </a:rPr>
              <a:t>Empowering</a:t>
            </a:r>
            <a:r>
              <a:rPr lang="hu-HU" sz="1200" i="1" baseline="0" dirty="0">
                <a:solidFill>
                  <a:schemeClr val="bg1">
                    <a:lumMod val="50000"/>
                  </a:schemeClr>
                </a:solidFill>
                <a:latin typeface="Bookman Old Style" panose="02050604050505020204" pitchFamily="18" charset="0"/>
              </a:rPr>
              <a:t> Action</a:t>
            </a:r>
            <a:endParaRPr lang="en-US" sz="1200" i="1" dirty="0">
              <a:solidFill>
                <a:schemeClr val="bg1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1714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693" r:id="rId2"/>
    <p:sldLayoutId id="2147483740" r:id="rId3"/>
    <p:sldLayoutId id="2147483697" r:id="rId4"/>
    <p:sldLayoutId id="2147483699" r:id="rId5"/>
    <p:sldLayoutId id="2147483664" r:id="rId6"/>
    <p:sldLayoutId id="2147483703" r:id="rId7"/>
    <p:sldLayoutId id="2147483701" r:id="rId8"/>
    <p:sldLayoutId id="2147483705" r:id="rId9"/>
    <p:sldLayoutId id="2147483673" r:id="rId10"/>
    <p:sldLayoutId id="2147483696" r:id="rId11"/>
    <p:sldLayoutId id="2147483734" r:id="rId12"/>
    <p:sldLayoutId id="2147483737" r:id="rId13"/>
    <p:sldLayoutId id="2147483719" r:id="rId14"/>
    <p:sldLayoutId id="2147483720" r:id="rId15"/>
    <p:sldLayoutId id="2147483668" r:id="rId16"/>
    <p:sldLayoutId id="2147483669" r:id="rId17"/>
    <p:sldLayoutId id="2147483736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 cap="sm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941320" y="4320715"/>
            <a:ext cx="6309360" cy="720208"/>
          </a:xfrm>
        </p:spPr>
        <p:txBody>
          <a:bodyPr/>
          <a:lstStyle/>
          <a:p>
            <a:r>
              <a:rPr lang="hy-AM" dirty="0"/>
              <a:t>նախագիծ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799166" y="2461079"/>
            <a:ext cx="10593668" cy="1935842"/>
          </a:xfrm>
        </p:spPr>
        <p:txBody>
          <a:bodyPr/>
          <a:lstStyle/>
          <a:p>
            <a:r>
              <a:rPr lang="hy-AM" sz="4400" dirty="0"/>
              <a:t>ՔՀԿ-ների նպաստավոր միջավայրի</a:t>
            </a:r>
            <a:r>
              <a:rPr lang="en-GB" sz="4400" dirty="0"/>
              <a:t> </a:t>
            </a:r>
            <a:r>
              <a:rPr lang="hy-AM" sz="4400" dirty="0"/>
              <a:t>մոնիտորինգի շրջանակ</a:t>
            </a:r>
            <a:endParaRPr lang="en-GB" sz="44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575538" y="1988073"/>
            <a:ext cx="5005754" cy="641350"/>
          </a:xfrm>
        </p:spPr>
        <p:txBody>
          <a:bodyPr>
            <a:normAutofit/>
          </a:bodyPr>
          <a:lstStyle/>
          <a:p>
            <a:pPr algn="ctr"/>
            <a:r>
              <a:rPr lang="hy-AM" sz="1600" b="1" dirty="0">
                <a:solidFill>
                  <a:schemeClr val="tx2"/>
                </a:solidFill>
              </a:rPr>
              <a:t>Թրանսփարենսի Ինթերնեշնլ հակակոռուպցիոն կենտրոն ՀԿ</a:t>
            </a:r>
            <a:endParaRPr lang="en-US" sz="1600" b="1" dirty="0">
              <a:solidFill>
                <a:schemeClr val="tx2"/>
              </a:solidFill>
              <a:latin typeface="Cambria" panose="020405030504060302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07169" y="5638800"/>
            <a:ext cx="36224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y-AM" b="1" dirty="0">
                <a:solidFill>
                  <a:schemeClr val="tx2"/>
                </a:solidFill>
              </a:rPr>
              <a:t>Փորձագիտական քննարկում</a:t>
            </a:r>
          </a:p>
          <a:p>
            <a:pPr algn="ctr"/>
            <a:endParaRPr lang="en-US" dirty="0">
              <a:solidFill>
                <a:schemeClr val="tx2"/>
              </a:solidFill>
            </a:endParaRPr>
          </a:p>
          <a:p>
            <a:pPr algn="ctr"/>
            <a:r>
              <a:rPr lang="hy-AM" dirty="0">
                <a:solidFill>
                  <a:schemeClr val="tx2"/>
                </a:solidFill>
              </a:rPr>
              <a:t>Երևան, հունիս 201</a:t>
            </a:r>
            <a:r>
              <a:rPr lang="en-US" dirty="0">
                <a:solidFill>
                  <a:schemeClr val="tx2"/>
                </a:solidFill>
              </a:rPr>
              <a:t>8</a:t>
            </a:r>
            <a:r>
              <a:rPr lang="hy-AM" dirty="0">
                <a:solidFill>
                  <a:schemeClr val="tx2"/>
                </a:solidFill>
              </a:rPr>
              <a:t>թ</a:t>
            </a:r>
            <a:r>
              <a:rPr lang="en-US" dirty="0">
                <a:solidFill>
                  <a:schemeClr val="tx2"/>
                </a:solidFill>
              </a:rPr>
              <a:t>.</a:t>
            </a:r>
          </a:p>
        </p:txBody>
      </p:sp>
      <p:sp useBgFill="1">
        <p:nvSpPr>
          <p:cNvPr id="15" name="Rectangle 14"/>
          <p:cNvSpPr/>
          <p:nvPr/>
        </p:nvSpPr>
        <p:spPr>
          <a:xfrm>
            <a:off x="0" y="0"/>
            <a:ext cx="12192000" cy="141514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619"/>
            <a:ext cx="8380047" cy="98987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0047" y="390698"/>
            <a:ext cx="1143833" cy="63374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60235" y="390698"/>
            <a:ext cx="995410" cy="663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9560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895933" y="227134"/>
            <a:ext cx="8026436" cy="6443297"/>
          </a:xfrm>
        </p:spPr>
        <p:txBody>
          <a:bodyPr>
            <a:normAutofit lnSpcReduction="10000"/>
          </a:bodyPr>
          <a:lstStyle/>
          <a:p>
            <a:r>
              <a:rPr lang="hy-AM" dirty="0"/>
              <a:t>Խնդրում ենք ուսումնասիրել </a:t>
            </a:r>
            <a:r>
              <a:rPr lang="hy-AM" b="1" dirty="0"/>
              <a:t>Ձեր փորձագիտության ոլորտի</a:t>
            </a:r>
            <a:r>
              <a:rPr lang="hy-AM" dirty="0"/>
              <a:t> չափորոշիչները և համոզվել, որ՝</a:t>
            </a:r>
          </a:p>
          <a:p>
            <a:pPr lvl="1"/>
            <a:r>
              <a:rPr lang="hy-AM" dirty="0"/>
              <a:t>Յուրաքանչյուր ստանդարտի ներքո առկա են առավելագույնը չորսական չափորոշիչներ՝ իրավական և գործնական բաժիններից յուրաքանչյուրում, և այդ չափորոշիչները հասցեագրում են տվյալ ստանդարտի բոլոր անհրաժեշտ կողմերը,</a:t>
            </a:r>
          </a:p>
          <a:p>
            <a:pPr lvl="1"/>
            <a:r>
              <a:rPr lang="hy-AM" dirty="0"/>
              <a:t>Չափորոշիչները բավականաչափ կոնկրետ են ձևակերպված,</a:t>
            </a:r>
          </a:p>
          <a:p>
            <a:pPr lvl="1"/>
            <a:r>
              <a:rPr lang="hy-AM" dirty="0"/>
              <a:t>Չափորոշիչները հասկանալի են փորձագետ չհանդիսացող մարդկանց համար,</a:t>
            </a:r>
          </a:p>
          <a:p>
            <a:pPr lvl="1"/>
            <a:r>
              <a:rPr lang="hy-AM" dirty="0"/>
              <a:t>Այս չափորոշիչների գնահատման համար հնարավոր է տվյաներ հավաքել։</a:t>
            </a:r>
            <a:endParaRPr lang="en-US" dirty="0"/>
          </a:p>
          <a:p>
            <a:r>
              <a:rPr lang="hy-AM" dirty="0"/>
              <a:t>Խնդրում ենք նշել, եթե կա որևէ կարևոր չափորոշիչ, որ չի ներառվել տվյալ ստանդարտի ներքո։</a:t>
            </a:r>
            <a:r>
              <a:rPr lang="en-US" dirty="0"/>
              <a:t>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262" y="2762343"/>
            <a:ext cx="3610707" cy="1333314"/>
          </a:xfrm>
        </p:spPr>
        <p:txBody>
          <a:bodyPr/>
          <a:lstStyle/>
          <a:p>
            <a:r>
              <a:rPr lang="hy-AM" sz="3200" dirty="0"/>
              <a:t>Փորձագետների ուսումնասիրու-թյուն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166221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42826" y="285749"/>
            <a:ext cx="7921514" cy="6443297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hy-AM" dirty="0"/>
              <a:t>Ներկայացնելու ենք և քննարկելու ենք փորձագետների առաջարկները՝ չափորոշիչների փոփոխման կամ համալրման վերաբերյալ։</a:t>
            </a:r>
            <a:r>
              <a:rPr lang="en-US" dirty="0"/>
              <a:t> </a:t>
            </a:r>
          </a:p>
          <a:p>
            <a:r>
              <a:rPr lang="hy-AM" dirty="0"/>
              <a:t>Քննարկելու ենք չափորոշիչների վերաբերյալ տեղեկատվության հավաքագրման մեթոդները, որոնք կօգտագործվեն մոնիտորինգի զեկույցի մշակման ընթացքում։</a:t>
            </a:r>
            <a:r>
              <a:rPr lang="en-US" dirty="0"/>
              <a:t>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263" y="2884236"/>
            <a:ext cx="3153506" cy="1089529"/>
          </a:xfrm>
        </p:spPr>
        <p:txBody>
          <a:bodyPr/>
          <a:lstStyle/>
          <a:p>
            <a:r>
              <a:rPr lang="hy-AM" dirty="0"/>
              <a:t>Հանդիպում-քննարկում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5541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1" y="2296034"/>
            <a:ext cx="7619999" cy="1422270"/>
          </a:xfrm>
        </p:spPr>
        <p:txBody>
          <a:bodyPr/>
          <a:lstStyle/>
          <a:p>
            <a:r>
              <a:rPr lang="hy-AM" dirty="0"/>
              <a:t>Շնորհակալություն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3048000" y="4303076"/>
            <a:ext cx="5826369" cy="268924"/>
          </a:xfrm>
        </p:spPr>
        <p:txBody>
          <a:bodyPr/>
          <a:lstStyle/>
          <a:p>
            <a:r>
              <a:rPr lang="en-US" sz="2000" b="1" dirty="0">
                <a:solidFill>
                  <a:schemeClr val="bg1">
                    <a:lumMod val="50000"/>
                  </a:schemeClr>
                </a:solidFill>
              </a:rPr>
              <a:t>Transparency Anticorruption Center Armenia</a:t>
            </a:r>
            <a:endParaRPr lang="bg-BG" sz="2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 useBgFill="1">
        <p:nvSpPr>
          <p:cNvPr id="5" name="Rectangle 4"/>
          <p:cNvSpPr/>
          <p:nvPr/>
        </p:nvSpPr>
        <p:spPr>
          <a:xfrm>
            <a:off x="0" y="0"/>
            <a:ext cx="12192000" cy="130628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" name="Rectangle 5"/>
          <p:cNvSpPr/>
          <p:nvPr/>
        </p:nvSpPr>
        <p:spPr>
          <a:xfrm>
            <a:off x="0" y="0"/>
            <a:ext cx="12192000" cy="141514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619"/>
            <a:ext cx="8380047" cy="98987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81921" y="336270"/>
            <a:ext cx="1143833" cy="63374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61172" y="321198"/>
            <a:ext cx="995410" cy="663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9193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y-AM" dirty="0"/>
              <a:t>Ծրագիր՝ </a:t>
            </a:r>
            <a:r>
              <a:rPr lang="hy-AM" b="1" dirty="0"/>
              <a:t>Առաջընթացի դիտարկում, գործողության խրախուսում</a:t>
            </a:r>
          </a:p>
          <a:p>
            <a:r>
              <a:rPr lang="hy-AM" dirty="0"/>
              <a:t>Դոնոր՝ </a:t>
            </a:r>
            <a:r>
              <a:rPr lang="hy-AM" b="1" dirty="0"/>
              <a:t>Եվրամիություն</a:t>
            </a:r>
            <a:endParaRPr lang="en-US" b="1" dirty="0"/>
          </a:p>
          <a:p>
            <a:r>
              <a:rPr lang="hy-AM" dirty="0"/>
              <a:t>Ծրագրի ժամկետ՝ </a:t>
            </a:r>
            <a:r>
              <a:rPr lang="hy-AM" b="1" dirty="0"/>
              <a:t>2017-2021</a:t>
            </a:r>
            <a:endParaRPr lang="en-US" b="1" dirty="0"/>
          </a:p>
          <a:p>
            <a:r>
              <a:rPr lang="hy-AM" dirty="0"/>
              <a:t>Իրականացնող՝ </a:t>
            </a:r>
            <a:r>
              <a:rPr lang="hy-AM" b="1" dirty="0"/>
              <a:t>Ոչ առևտրային իրավունքի եվրոպական կենտրոն </a:t>
            </a:r>
            <a:r>
              <a:rPr lang="en-US" b="1" dirty="0"/>
              <a:t>(ECNL)</a:t>
            </a:r>
            <a:r>
              <a:rPr lang="hy-AM" dirty="0"/>
              <a:t>՝ Արևելյան գործընկերության վեց երկրների կազմակերպությունների համագործակցությամբ</a:t>
            </a:r>
            <a:endParaRPr lang="en-US" dirty="0"/>
          </a:p>
          <a:p>
            <a:r>
              <a:rPr lang="hy-AM" dirty="0"/>
              <a:t>Հայաստանյան գործընկեր՝ </a:t>
            </a:r>
            <a:r>
              <a:rPr lang="hy-AM" b="1" dirty="0"/>
              <a:t>Թրանսփարենսի Ինթերնեշնլ հակակոռուպցիոն կենտրոն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1318" y="2884236"/>
            <a:ext cx="2896272" cy="1089529"/>
          </a:xfrm>
        </p:spPr>
        <p:txBody>
          <a:bodyPr/>
          <a:lstStyle/>
          <a:p>
            <a:r>
              <a:rPr lang="hy-AM" dirty="0"/>
              <a:t>Ծրագրի մասին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854657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681046" y="285750"/>
            <a:ext cx="8183294" cy="6137910"/>
          </a:xfrm>
        </p:spPr>
        <p:txBody>
          <a:bodyPr>
            <a:normAutofit/>
          </a:bodyPr>
          <a:lstStyle/>
          <a:p>
            <a:r>
              <a:rPr lang="hy-AM" sz="2600" dirty="0"/>
              <a:t>Արևելյան գործընկերության տարածաշրջանում </a:t>
            </a:r>
            <a:r>
              <a:rPr lang="hy-AM" sz="2600" b="1" dirty="0"/>
              <a:t>ՔՀԿ-ների նպաստավոր միջավայրի ընթացիկ իրավիճակը գնահատելու և ուսումնասիրելու </a:t>
            </a:r>
            <a:r>
              <a:rPr lang="hy-AM" sz="2600" dirty="0"/>
              <a:t>մեխանիզմ</a:t>
            </a:r>
            <a:endParaRPr lang="en-GB" sz="2600" dirty="0"/>
          </a:p>
          <a:p>
            <a:r>
              <a:rPr lang="hy-AM" sz="2600" dirty="0"/>
              <a:t>Ներառում է </a:t>
            </a:r>
            <a:r>
              <a:rPr lang="hy-AM" sz="2600" b="1" dirty="0"/>
              <a:t>ստանդարտների ու չափորոշիչների ցանկ </a:t>
            </a:r>
            <a:r>
              <a:rPr lang="hy-AM" sz="2600" dirty="0"/>
              <a:t>և դրանց կիրառման մեթոդոլոգիան </a:t>
            </a:r>
            <a:r>
              <a:rPr lang="en-GB" sz="2600" dirty="0"/>
              <a:t>(</a:t>
            </a:r>
            <a:r>
              <a:rPr lang="hy-AM" sz="2600" dirty="0"/>
              <a:t>ինչպես նաև լրացուցիչ օգտակար նյութեր</a:t>
            </a:r>
            <a:r>
              <a:rPr lang="en-GB" sz="2600" dirty="0"/>
              <a:t>)</a:t>
            </a:r>
          </a:p>
          <a:p>
            <a:r>
              <a:rPr lang="hy-AM" sz="2600" dirty="0"/>
              <a:t>Երկրների հաշվետվություններ և համեմատելու հնարավորություն</a:t>
            </a:r>
            <a:endParaRPr lang="en-GB" sz="2600" dirty="0"/>
          </a:p>
          <a:p>
            <a:r>
              <a:rPr lang="en-GB" sz="2600" dirty="0"/>
              <a:t>ECNL-</a:t>
            </a:r>
            <a:r>
              <a:rPr lang="hy-AM" sz="2600" dirty="0"/>
              <a:t>Ը և գործընկեր կազմակերպությունները կմշակեն երկու զեկույց, որոնք բաց կլինեն բոլորի օգտագործման համար</a:t>
            </a:r>
            <a:endParaRPr lang="bg-BG" sz="2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1318" y="2884236"/>
            <a:ext cx="2896272" cy="1089529"/>
          </a:xfrm>
        </p:spPr>
        <p:txBody>
          <a:bodyPr/>
          <a:lstStyle/>
          <a:p>
            <a:r>
              <a:rPr lang="hy-AM" dirty="0"/>
              <a:t>Գործիքի մասին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763594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774831" y="285750"/>
            <a:ext cx="8089509" cy="6137910"/>
          </a:xfrm>
        </p:spPr>
        <p:txBody>
          <a:bodyPr>
            <a:normAutofit/>
          </a:bodyPr>
          <a:lstStyle/>
          <a:p>
            <a:pPr lvl="0"/>
            <a:r>
              <a:rPr lang="hy-AM" sz="2000" b="1" dirty="0"/>
              <a:t>Կանոնավոր կերպով գնահատել և հետևել </a:t>
            </a:r>
            <a:r>
              <a:rPr lang="hy-AM" sz="2000" dirty="0"/>
              <a:t>ՔՀԿ-ների նպաստավոր միջավայրի ընթացիկ իրավիճակին Արևելյան գործընկերության տարածաշրջանի յուրաքանչյուր երկրում, ինչպես նաև ողջ տարածաշրջանում։</a:t>
            </a:r>
            <a:endParaRPr lang="bg-BG" sz="2000" dirty="0"/>
          </a:p>
          <a:p>
            <a:pPr lvl="0"/>
            <a:r>
              <a:rPr lang="hy-AM" sz="2000" b="1" dirty="0"/>
              <a:t>Գնահատել երկրի առաջընթացն ու հետընթացը </a:t>
            </a:r>
            <a:r>
              <a:rPr lang="hy-AM" sz="2000" dirty="0"/>
              <a:t>միջազգային/եվրոպական ստանդարտների պահպանման հարցում, ներառյալ համապատասխանությունը ԵՄ ճանապարհային քարտեզում նախագծված նպատակներին։</a:t>
            </a:r>
            <a:endParaRPr lang="bg-BG" sz="2000" dirty="0"/>
          </a:p>
          <a:p>
            <a:pPr lvl="0"/>
            <a:r>
              <a:rPr lang="hy-AM" sz="2000" b="1" dirty="0"/>
              <a:t>Աջակցել ՔՀԿ-ներին և այլ շահագրգիռ կողմերին </a:t>
            </a:r>
            <a:r>
              <a:rPr lang="hy-AM" sz="2000" dirty="0"/>
              <a:t>քաղաքացիական հասարակության գործունեությունը խթանող քաղաքականությունների ու օրենքների ստեղծման գործում, ինչպես նաև խթանել </a:t>
            </a:r>
            <a:r>
              <a:rPr lang="hy-AM" sz="2000" b="1" dirty="0"/>
              <a:t>շահերի</a:t>
            </a:r>
            <a:r>
              <a:rPr lang="hy-AM" sz="2000" dirty="0"/>
              <a:t> </a:t>
            </a:r>
            <a:r>
              <a:rPr lang="hy-AM" sz="2000" b="1" dirty="0"/>
              <a:t>փաստարկված պաշտպանությունը</a:t>
            </a:r>
            <a:r>
              <a:rPr lang="hy-AM" sz="2000" dirty="0"/>
              <a:t>։</a:t>
            </a:r>
            <a:endParaRPr lang="bg-BG" sz="2000" dirty="0"/>
          </a:p>
          <a:p>
            <a:pPr lvl="0"/>
            <a:r>
              <a:rPr lang="hy-AM" sz="2000" dirty="0"/>
              <a:t>Հնարավորություն տալ երկրների միջև </a:t>
            </a:r>
            <a:r>
              <a:rPr lang="hy-AM" sz="2000" b="1" dirty="0"/>
              <a:t>փորձի փոխանակման ու ուսուցման </a:t>
            </a:r>
            <a:r>
              <a:rPr lang="hy-AM" sz="2000" dirty="0"/>
              <a:t>համար։</a:t>
            </a:r>
            <a:endParaRPr lang="bg-BG" sz="2000" dirty="0"/>
          </a:p>
          <a:p>
            <a:pPr lvl="0"/>
            <a:r>
              <a:rPr lang="hy-AM" sz="2000" dirty="0"/>
              <a:t>Կօգտագործվի նաև առանձին երկրներում </a:t>
            </a:r>
            <a:r>
              <a:rPr lang="hy-AM" sz="2000" b="1" dirty="0"/>
              <a:t>ըստ անհրաժեշտութան միջամտությունների </a:t>
            </a:r>
            <a:r>
              <a:rPr lang="hy-AM" sz="2000" dirty="0"/>
              <a:t>իրականացման համար։</a:t>
            </a:r>
            <a:endParaRPr lang="bg-BG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1318" y="2884236"/>
            <a:ext cx="2896272" cy="1089529"/>
          </a:xfrm>
        </p:spPr>
        <p:txBody>
          <a:bodyPr/>
          <a:lstStyle/>
          <a:p>
            <a:r>
              <a:rPr lang="hy-AM" dirty="0"/>
              <a:t>Գործիքի նպատակը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877396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4000" dirty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en-US" sz="4000" dirty="0">
                <a:solidFill>
                  <a:srgbClr val="00B050"/>
                </a:solidFill>
              </a:rPr>
              <a:t>             </a:t>
            </a:r>
            <a:r>
              <a:rPr lang="hy-AM" sz="4000" dirty="0">
                <a:solidFill>
                  <a:srgbClr val="00B050"/>
                </a:solidFill>
              </a:rPr>
              <a:t>Քաղաքականություններ</a:t>
            </a:r>
            <a:br>
              <a:rPr lang="en-US" sz="4000" dirty="0"/>
            </a:br>
            <a:r>
              <a:rPr lang="hy-AM" sz="4000" dirty="0">
                <a:solidFill>
                  <a:srgbClr val="7030A0"/>
                </a:solidFill>
              </a:rPr>
              <a:t>Օրենքներ</a:t>
            </a:r>
            <a:endParaRPr lang="en-US" sz="4000" dirty="0">
              <a:solidFill>
                <a:srgbClr val="7030A0"/>
              </a:solidFill>
            </a:endParaRPr>
          </a:p>
          <a:p>
            <a:pPr marL="0" indent="0" algn="ctr">
              <a:buNone/>
            </a:pPr>
            <a:r>
              <a:rPr lang="hy-AM" sz="4000" dirty="0">
                <a:solidFill>
                  <a:srgbClr val="FFC000"/>
                </a:solidFill>
              </a:rPr>
              <a:t>       Կարգավորումներ</a:t>
            </a:r>
            <a:endParaRPr lang="en-US" sz="4000" dirty="0">
              <a:solidFill>
                <a:srgbClr val="FFC000"/>
              </a:solidFill>
            </a:endParaRPr>
          </a:p>
          <a:p>
            <a:pPr marL="0" indent="0" algn="ctr">
              <a:buNone/>
            </a:pPr>
            <a:endParaRPr lang="en-US" sz="4000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hy-AM" sz="4000" dirty="0">
                <a:solidFill>
                  <a:srgbClr val="C00000"/>
                </a:solidFill>
              </a:rPr>
              <a:t>Իրականացում</a:t>
            </a:r>
            <a:endParaRPr lang="en-US" sz="4000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hy-AM" sz="2400" i="1" dirty="0">
                <a:solidFill>
                  <a:srgbClr val="C00000"/>
                </a:solidFill>
              </a:rPr>
              <a:t>     </a:t>
            </a:r>
            <a:r>
              <a:rPr lang="en-US" sz="2400" i="1" dirty="0">
                <a:solidFill>
                  <a:srgbClr val="C00000"/>
                </a:solidFill>
              </a:rPr>
              <a:t>(</a:t>
            </a:r>
            <a:r>
              <a:rPr lang="hy-AM" sz="2400" i="1" dirty="0">
                <a:solidFill>
                  <a:srgbClr val="C00000"/>
                </a:solidFill>
              </a:rPr>
              <a:t>պետական պաշտոնյաների </a:t>
            </a:r>
          </a:p>
          <a:p>
            <a:pPr marL="0" indent="0" algn="ctr">
              <a:buNone/>
            </a:pPr>
            <a:r>
              <a:rPr lang="hy-AM" sz="2400" i="1" dirty="0">
                <a:solidFill>
                  <a:srgbClr val="C00000"/>
                </a:solidFill>
              </a:rPr>
              <a:t>կարողություն</a:t>
            </a:r>
            <a:r>
              <a:rPr lang="en-US" sz="2400" i="1" dirty="0">
                <a:solidFill>
                  <a:srgbClr val="C00000"/>
                </a:solidFill>
              </a:rPr>
              <a:t>)</a:t>
            </a:r>
          </a:p>
          <a:p>
            <a:pPr marL="0" indent="0" algn="ctr">
              <a:buNone/>
            </a:pPr>
            <a:br>
              <a:rPr lang="en-US" sz="4000" dirty="0"/>
            </a:br>
            <a:endParaRPr lang="en-US" sz="4000" dirty="0"/>
          </a:p>
          <a:p>
            <a:pPr marL="0" indent="0" algn="ctr">
              <a:buNone/>
            </a:pPr>
            <a:endParaRPr lang="en-GB" sz="4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1318" y="2634937"/>
            <a:ext cx="2896272" cy="1588127"/>
          </a:xfrm>
        </p:spPr>
        <p:txBody>
          <a:bodyPr/>
          <a:lstStyle/>
          <a:p>
            <a:r>
              <a:rPr lang="hy-AM" dirty="0"/>
              <a:t>Ինչն է ուսումնա-սիրվելու</a:t>
            </a:r>
            <a:endParaRPr lang="en-GB" dirty="0"/>
          </a:p>
        </p:txBody>
      </p:sp>
      <p:sp>
        <p:nvSpPr>
          <p:cNvPr id="4" name="Left Brace 3"/>
          <p:cNvSpPr/>
          <p:nvPr/>
        </p:nvSpPr>
        <p:spPr>
          <a:xfrm>
            <a:off x="5612524" y="1061545"/>
            <a:ext cx="357352" cy="199696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139559" y="1187669"/>
            <a:ext cx="461665" cy="1870841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hy-AM" dirty="0"/>
              <a:t>սահմանում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5158872" y="3179379"/>
            <a:ext cx="461665" cy="1870841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hy-AM" dirty="0"/>
              <a:t>պրակտիկա</a:t>
            </a:r>
            <a:endParaRPr lang="en-GB" dirty="0"/>
          </a:p>
        </p:txBody>
      </p:sp>
      <p:sp>
        <p:nvSpPr>
          <p:cNvPr id="7" name="Left Brace 6"/>
          <p:cNvSpPr/>
          <p:nvPr/>
        </p:nvSpPr>
        <p:spPr>
          <a:xfrm>
            <a:off x="5833242" y="3636579"/>
            <a:ext cx="182354" cy="95644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2618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714161" y="285750"/>
            <a:ext cx="8150179" cy="6137910"/>
          </a:xfrm>
        </p:spPr>
        <p:txBody>
          <a:bodyPr>
            <a:normAutofit/>
          </a:bodyPr>
          <a:lstStyle/>
          <a:p>
            <a:r>
              <a:rPr lang="hy-AM" sz="3200" dirty="0"/>
              <a:t>Միայն </a:t>
            </a:r>
            <a:r>
              <a:rPr lang="hy-AM" sz="3200" b="1" dirty="0"/>
              <a:t>արտաքին</a:t>
            </a:r>
            <a:r>
              <a:rPr lang="hy-AM" sz="3200" dirty="0"/>
              <a:t> միջավայր </a:t>
            </a:r>
            <a:r>
              <a:rPr lang="en-GB" sz="3200" dirty="0"/>
              <a:t>(</a:t>
            </a:r>
            <a:r>
              <a:rPr lang="hy-AM" sz="3200" dirty="0"/>
              <a:t>և ոչ թե ՔՀԿ կարողություն</a:t>
            </a:r>
            <a:r>
              <a:rPr lang="en-GB" sz="3200" dirty="0"/>
              <a:t>) </a:t>
            </a:r>
            <a:r>
              <a:rPr lang="hy-AM" sz="3200" dirty="0"/>
              <a:t>և միայն </a:t>
            </a:r>
            <a:r>
              <a:rPr lang="hy-AM" sz="3200" b="1" dirty="0"/>
              <a:t>ՔՀԿ-ների</a:t>
            </a:r>
            <a:r>
              <a:rPr lang="hy-AM" sz="3200" dirty="0"/>
              <a:t> վերաբերյալ</a:t>
            </a:r>
            <a:r>
              <a:rPr lang="en-GB" sz="3200" dirty="0"/>
              <a:t> (</a:t>
            </a:r>
            <a:r>
              <a:rPr lang="hy-AM" sz="3200" dirty="0"/>
              <a:t>ներառյալ ոչ ֆորմալ խմբեր, միավորումներ, հիմնադրամներ և այլն</a:t>
            </a:r>
            <a:r>
              <a:rPr lang="en-GB" sz="3200" dirty="0"/>
              <a:t>)</a:t>
            </a:r>
          </a:p>
          <a:p>
            <a:r>
              <a:rPr lang="hy-AM" sz="3200" b="1" i="1" dirty="0">
                <a:solidFill>
                  <a:schemeClr val="accent2"/>
                </a:solidFill>
              </a:rPr>
              <a:t>ՔՀԿ-ների տեսանկյունից</a:t>
            </a:r>
            <a:endParaRPr lang="en-GB" sz="3200" b="1" i="1" dirty="0">
              <a:solidFill>
                <a:schemeClr val="accent2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62708" y="2884236"/>
            <a:ext cx="3014882" cy="1089529"/>
          </a:xfrm>
        </p:spPr>
        <p:txBody>
          <a:bodyPr/>
          <a:lstStyle/>
          <a:p>
            <a:r>
              <a:rPr lang="hy-AM" dirty="0"/>
              <a:t>Կիզակետում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1996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78924" y="285750"/>
            <a:ext cx="8385416" cy="5694636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lnSpc>
                <a:spcPct val="110000"/>
              </a:lnSpc>
              <a:spcBef>
                <a:spcPts val="0"/>
              </a:spcBef>
              <a:buAutoNum type="arabicPeriod"/>
            </a:pPr>
            <a:r>
              <a:rPr lang="hy-AM" b="1" dirty="0"/>
              <a:t>Հիմնարար իրավունքներ և ազատություններ</a:t>
            </a:r>
            <a:endParaRPr lang="en-GB" b="1" dirty="0"/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hy-AM" dirty="0"/>
              <a:t>Միավորման ազատություն 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hy-AM" dirty="0"/>
              <a:t>Հավասար վերաբերմունք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hy-AM" dirty="0"/>
              <a:t>Ֆինանսավորման հասանելիություն</a:t>
            </a:r>
            <a:endParaRPr lang="en-GB" dirty="0"/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hy-AM" dirty="0"/>
              <a:t>Հավաքների ազատություն</a:t>
            </a:r>
            <a:endParaRPr lang="en-GB" dirty="0"/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hy-AM" dirty="0"/>
              <a:t>Որոշումների ընդունման գործընթացում մասնակցության իրավունք</a:t>
            </a:r>
            <a:endParaRPr lang="en-GB" dirty="0"/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hy-AM" dirty="0"/>
              <a:t>Խոսքի ազատություն</a:t>
            </a:r>
            <a:endParaRPr lang="en-GB" dirty="0"/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hy-AM" dirty="0"/>
              <a:t>Մասնավոր կյանքի իրավունք</a:t>
            </a:r>
            <a:endParaRPr lang="en-GB" dirty="0"/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hy-AM" dirty="0"/>
              <a:t>Պետության կողմից պաշտպանության պարտականություն </a:t>
            </a:r>
            <a:endParaRPr lang="en-GB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GB" b="1" dirty="0"/>
              <a:t>2. </a:t>
            </a:r>
            <a:r>
              <a:rPr lang="hy-AM" b="1" dirty="0"/>
              <a:t>Անհրաժեշտ պայմաններ</a:t>
            </a:r>
            <a:endParaRPr lang="en-GB" b="1" dirty="0"/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hy-AM" dirty="0"/>
              <a:t>Պետական աջակցություն </a:t>
            </a:r>
            <a:r>
              <a:rPr lang="en-GB" dirty="0"/>
              <a:t>(</a:t>
            </a:r>
            <a:r>
              <a:rPr lang="hy-AM" dirty="0"/>
              <a:t>ներառյալ հարկային միջավայրն ու կամավորությունը</a:t>
            </a:r>
            <a:r>
              <a:rPr lang="en-GB" dirty="0"/>
              <a:t>)</a:t>
            </a:r>
            <a:r>
              <a:rPr lang="hy-AM" b="1" dirty="0">
                <a:ea typeface="Segoe UI"/>
              </a:rPr>
              <a:t> </a:t>
            </a:r>
            <a:endParaRPr lang="en-GB" dirty="0"/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hy-AM" dirty="0"/>
              <a:t>Պետություն-ՔՀԿ համագործակցություն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1318" y="2884236"/>
            <a:ext cx="2896272" cy="1089529"/>
          </a:xfrm>
        </p:spPr>
        <p:txBody>
          <a:bodyPr/>
          <a:lstStyle/>
          <a:p>
            <a:r>
              <a:rPr lang="hy-AM" dirty="0"/>
              <a:t>Թեմաների ցանկ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82317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y-AM" sz="3200" b="1" dirty="0"/>
              <a:t>Ներածություն</a:t>
            </a:r>
            <a:r>
              <a:rPr lang="hy-AM" sz="3200" dirty="0"/>
              <a:t> </a:t>
            </a:r>
            <a:r>
              <a:rPr lang="en-US" sz="3200" dirty="0"/>
              <a:t>(</a:t>
            </a:r>
            <a:r>
              <a:rPr lang="hy-AM" sz="3200" dirty="0"/>
              <a:t>ինչ է սա և ինչպես կիրառել</a:t>
            </a:r>
            <a:r>
              <a:rPr lang="en-US" sz="3200" dirty="0"/>
              <a:t>)</a:t>
            </a:r>
          </a:p>
          <a:p>
            <a:r>
              <a:rPr lang="hy-AM" sz="3200" b="1" dirty="0"/>
              <a:t>Ստանդարտներ և չափորոշիչներ</a:t>
            </a:r>
            <a:r>
              <a:rPr lang="en-US" sz="3200" b="1" dirty="0"/>
              <a:t> </a:t>
            </a:r>
            <a:r>
              <a:rPr lang="en-US" sz="3200" dirty="0"/>
              <a:t>(</a:t>
            </a:r>
            <a:r>
              <a:rPr lang="hy-AM" sz="3200" dirty="0"/>
              <a:t>աղյուսակ</a:t>
            </a:r>
            <a:r>
              <a:rPr lang="en-US" sz="3200" dirty="0"/>
              <a:t>)</a:t>
            </a:r>
          </a:p>
          <a:p>
            <a:r>
              <a:rPr lang="hy-AM" sz="3200" b="1" dirty="0"/>
              <a:t>Բացատրական մաս </a:t>
            </a:r>
            <a:r>
              <a:rPr lang="en-US" sz="3200" dirty="0"/>
              <a:t>(</a:t>
            </a:r>
            <a:r>
              <a:rPr lang="hy-AM" sz="3200" dirty="0"/>
              <a:t>յուրաքանչյուր ստանդարտի ու չափորոշիչի բացատրություն</a:t>
            </a:r>
            <a:r>
              <a:rPr lang="en-US" sz="3200" dirty="0"/>
              <a:t>)</a:t>
            </a:r>
          </a:p>
          <a:p>
            <a:r>
              <a:rPr lang="hy-AM" sz="3200" b="1" dirty="0"/>
              <a:t>Հիմնավորող փաստաթղթեր </a:t>
            </a:r>
            <a:r>
              <a:rPr lang="hy-AM" sz="3200" dirty="0"/>
              <a:t>և օգտագործված </a:t>
            </a:r>
            <a:r>
              <a:rPr lang="hy-AM" sz="3200" b="1" dirty="0"/>
              <a:t>տերմինաբանություն</a:t>
            </a:r>
            <a:endParaRPr lang="bg-BG" sz="32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1318" y="2884236"/>
            <a:ext cx="2896272" cy="1089529"/>
          </a:xfrm>
        </p:spPr>
        <p:txBody>
          <a:bodyPr/>
          <a:lstStyle/>
          <a:p>
            <a:r>
              <a:rPr lang="hy-AM" dirty="0"/>
              <a:t>Ի՞նչ տեսք կունենա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0861703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714161" y="285750"/>
            <a:ext cx="8150179" cy="6137910"/>
          </a:xfrm>
        </p:spPr>
        <p:txBody>
          <a:bodyPr>
            <a:normAutofit/>
          </a:bodyPr>
          <a:lstStyle/>
          <a:p>
            <a:endParaRPr lang="en-US" sz="3200" dirty="0"/>
          </a:p>
          <a:p>
            <a:r>
              <a:rPr lang="hy-AM" sz="3200" i="1" dirty="0"/>
              <a:t>Ստանդարտները</a:t>
            </a:r>
            <a:r>
              <a:rPr lang="en-US" sz="3200" i="1" dirty="0"/>
              <a:t> </a:t>
            </a:r>
            <a:r>
              <a:rPr lang="hy-AM" sz="3200" dirty="0"/>
              <a:t>պետք է հիմնվեն միջազգային փաստաթղթերի դրույթների վրա։</a:t>
            </a:r>
            <a:r>
              <a:rPr lang="en-US" sz="3200" dirty="0"/>
              <a:t> </a:t>
            </a:r>
          </a:p>
          <a:p>
            <a:r>
              <a:rPr lang="hy-AM" sz="3200" i="1" dirty="0"/>
              <a:t>Չափորոշիչները</a:t>
            </a:r>
            <a:r>
              <a:rPr lang="en-US" sz="3200" i="1" dirty="0"/>
              <a:t> </a:t>
            </a:r>
            <a:r>
              <a:rPr lang="hy-AM" sz="3200" dirty="0"/>
              <a:t>պետք է լինեն համապատասխան, օբյեկտիվ, բավականաչափ հստակ, չկրկնվող, պարզ և հասկանալի փորձագետ չհանդիսացող մարդկանց համար։</a:t>
            </a:r>
            <a:r>
              <a:rPr lang="en-US" sz="3200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62707" y="2884236"/>
            <a:ext cx="3223847" cy="1089529"/>
          </a:xfrm>
        </p:spPr>
        <p:txBody>
          <a:bodyPr/>
          <a:lstStyle/>
          <a:p>
            <a:r>
              <a:rPr lang="hy-AM" dirty="0"/>
              <a:t>Սկզբունքներ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1304699"/>
      </p:ext>
    </p:extLst>
  </p:cSld>
  <p:clrMapOvr>
    <a:masterClrMapping/>
  </p:clrMapOvr>
</p:sld>
</file>

<file path=ppt/theme/theme1.xml><?xml version="1.0" encoding="utf-8"?>
<a:theme xmlns:a="http://schemas.openxmlformats.org/drawingml/2006/main" name="EU presentation template">
  <a:themeElements>
    <a:clrScheme name="ECNL color scheme">
      <a:dk1>
        <a:sysClr val="windowText" lastClr="000000"/>
      </a:dk1>
      <a:lt1>
        <a:sysClr val="window" lastClr="FFFFFF"/>
      </a:lt1>
      <a:dk2>
        <a:srgbClr val="201F61"/>
      </a:dk2>
      <a:lt2>
        <a:srgbClr val="FFFDEF"/>
      </a:lt2>
      <a:accent1>
        <a:srgbClr val="5B1340"/>
      </a:accent1>
      <a:accent2>
        <a:srgbClr val="70AD1E"/>
      </a:accent2>
      <a:accent3>
        <a:srgbClr val="8B701C"/>
      </a:accent3>
      <a:accent4>
        <a:srgbClr val="FAEADA"/>
      </a:accent4>
      <a:accent5>
        <a:srgbClr val="92AEDA"/>
      </a:accent5>
      <a:accent6>
        <a:srgbClr val="135E40"/>
      </a:accent6>
      <a:hlink>
        <a:srgbClr val="0000FF"/>
      </a:hlink>
      <a:folHlink>
        <a:srgbClr val="5B1340"/>
      </a:folHlink>
    </a:clrScheme>
    <a:fontScheme name="Custom 1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aP template" id="{BCB5AF11-13C2-4E8E-9BCD-55EC5B87764D}" vid="{497EED32-AF1D-47EA-9B87-015097394CD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EU presentation template</Template>
  <TotalTime>488</TotalTime>
  <Words>460</Words>
  <Application>Microsoft Office PowerPoint</Application>
  <PresentationFormat>Widescreen</PresentationFormat>
  <Paragraphs>76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Bookman Old Style</vt:lpstr>
      <vt:lpstr>Calibri</vt:lpstr>
      <vt:lpstr>Cambria</vt:lpstr>
      <vt:lpstr>Segoe UI</vt:lpstr>
      <vt:lpstr>EU presentation template</vt:lpstr>
      <vt:lpstr>ՔՀԿ-ների նպաստավոր միջավայրի մոնիտորինգի շրջանակ</vt:lpstr>
      <vt:lpstr>Ծրագրի մասին</vt:lpstr>
      <vt:lpstr>Գործիքի մասին</vt:lpstr>
      <vt:lpstr>Գործիքի նպատակը</vt:lpstr>
      <vt:lpstr>Ինչն է ուսումնա-սիրվելու</vt:lpstr>
      <vt:lpstr>Կիզակետում</vt:lpstr>
      <vt:lpstr>Թեմաների ցանկ</vt:lpstr>
      <vt:lpstr>Ի՞նչ տեսք կունենա</vt:lpstr>
      <vt:lpstr>Սկզբունքներ</vt:lpstr>
      <vt:lpstr>Փորձագետների ուսումնասիրու-թյուն</vt:lpstr>
      <vt:lpstr>Հանդիպում-քննարկում</vt:lpstr>
      <vt:lpstr>Շնորհակալություն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Luben</dc:creator>
  <cp:lastModifiedBy>info@transparency.am</cp:lastModifiedBy>
  <cp:revision>51</cp:revision>
  <dcterms:created xsi:type="dcterms:W3CDTF">2017-09-06T17:58:08Z</dcterms:created>
  <dcterms:modified xsi:type="dcterms:W3CDTF">2018-06-29T17:26:47Z</dcterms:modified>
</cp:coreProperties>
</file>