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8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8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2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8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4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23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1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23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8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2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6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9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252B5-BFAE-4454-B415-99EC156B8924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9C45A-EAD5-48D0-8C0A-F5FE500E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1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parency.am/files/publications/1571065989-0-478840.pdf" TargetMode="External"/><Relationship Id="rId2" Type="http://schemas.openxmlformats.org/officeDocument/2006/relationships/hyperlink" Target="https://transparency.am/hy/publications/view/28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876" y="2980411"/>
            <a:ext cx="10515600" cy="2039458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ՏԵՂԵԿ</a:t>
            </a:r>
            <a:r>
              <a:rPr lang="hy-AM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ԱՏՎՈՒԹՅԱՆ 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ՄԱՏՉԵԼԻՈՒԹՅՈՒՆԸ ԵՎՐՈՊԱԿԱՆ </a:t>
            </a:r>
            <a:r>
              <a:rPr lang="hy-AM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ԵՐԿՐՆԵՐԻ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 </a:t>
            </a:r>
            <a:r>
              <a:rPr lang="hy-AM" sz="40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ՄԱՅՐԱՔԱՂԱՔՆԵՐՈՒՄ</a:t>
            </a:r>
            <a:br>
              <a:rPr lang="en-US" sz="4000" dirty="0"/>
            </a:b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06" y="401973"/>
            <a:ext cx="11130340" cy="1230884"/>
          </a:xfrm>
        </p:spPr>
      </p:pic>
    </p:spTree>
    <p:extLst>
      <p:ext uri="{BB962C8B-B14F-4D97-AF65-F5344CB8AC3E}">
        <p14:creationId xmlns:p14="http://schemas.microsoft.com/office/powerpoint/2010/main" val="2038211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549342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5․ ԱՐԴՅՈ՞Ք ՔԱՂԱՔԱՊԵՏԱՐԱՆԸ ԿԱՅՔՈՒՄ ՀՐԱՊԱՐԱԿՈՒՄ Է ԻՐ ԿՆՔԱԾ ՊԱՅՄԱՆԱԳՐԵՐԸ: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4313"/>
            <a:ext cx="10515600" cy="3882650"/>
          </a:xfrm>
        </p:spPr>
        <p:txBody>
          <a:bodyPr>
            <a:normAutofit/>
          </a:bodyPr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ինը քաղաքների պաշտոնական կայքում կնքված պայմանագրերի հրապարակվում՝ բավարար քանակի և ընդունելի ձևաչափով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ութ քաղաքների կայքերում մասամբ հասանելի պայմանագրեր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տասը քաղաքաների կայքերում չհրապարակված կամ չհամակարգված և ոչ լիարժեք կերպով հրապարակված պայմանգրեր 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(</a:t>
            </a:r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այդ թվում՝ Երևան, Լյուբլյանա, Վիլնյուս, Սոֆիա և Լիսաբոն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)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0282336" y="365125"/>
            <a:ext cx="1735494" cy="171560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ՄԱՍԱՄԲ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2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04811" cy="1521864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6․ ՊԱՀԱՆՋԻ ԴԵՊՔՈՒՄ ՔԱՂԱՔԱՊԵՏԱՐԱՆՆ ԱՐԴՅՈ՞Ք ՏՐԱՄԱԴՐԵԼ Է ՀԵՌԱՀԱՂՈՐԴԱԿՑՈՒԹՅԱՆ ԵՎ ԻՆՏԵՐՆԵՏ ԾԱՌԱՅՈՒԹՅՈՒՆՆԵՐԻ ՆԵՐԿԱՅԻՍ ՄԱՏԱԿԱՐԱՐՆԵՐԻ ՀԵՏ ԿՆՔԱԾ ՊԱՅՄԱՆԱԳՐԵՐԸ: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03120"/>
            <a:ext cx="10515600" cy="4347555"/>
          </a:xfrm>
        </p:spPr>
        <p:txBody>
          <a:bodyPr>
            <a:normAutofit/>
          </a:bodyPr>
          <a:lstStyle/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քաղաքապետարաններից տասի կողմից պահանջվող տեղեկատվության տրամադրում</a:t>
            </a:r>
          </a:p>
          <a:p>
            <a:pPr marL="0" indent="0">
              <a:buNone/>
            </a:pPr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քաղաքապետարանի կողմից պատասխանի չտրամադրում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0151847" y="365125"/>
            <a:ext cx="1632716" cy="167373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ՈՉ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778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45633" cy="1325563"/>
          </a:xfrm>
        </p:spPr>
        <p:txBody>
          <a:bodyPr>
            <a:normAutofit fontScale="90000"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7․  ԱՐԴՅՈ՞Ք ՔԱՂԱՔԱՊԵՏԱՐԱՆԻ ԿԱՅՔՈՒՄ ՀՐԱՊԱՐԱԿՎԱԾ ԵՆ ԱՎԱԳԱՆՈՒ ԱՆԴԱՄՆԵՐԻ ԱՆՈՒՆՆԵՐՆ ՈՒ ԿՈՆՏԱԿՏԱՅԻՆ ՏՎՅԱԼՆԵՐԸ (ԱՌՆՎԱԶՆ ՀԵՌԱԽՈՍԱՀԱՄԱՐՆԵՐԸ ԿԱՄ ԷԼ. ՓՈՍՏԻ ՀԱՍՑԵՆԵՐԸ):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51760"/>
            <a:ext cx="10515600" cy="3525202"/>
          </a:xfrm>
        </p:spPr>
        <p:txBody>
          <a:bodyPr/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ավագանու անդամների կոնտակտային տվյալները թափանցիկորեն հրապարակող քաղաքներ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միայն քաղաքական կուսակցությունների և խմբակցությունների մասով տվյալներ տրամադրող քաղաքներ (Երևան, Լյուբլյանա, Աթենք) 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տվյալներ չտրամադրող քաղաքներ (Սոֆիա, Բուխարեստ, Սկոպյե, Բելգրադ, Քիշնև)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221572" y="365125"/>
            <a:ext cx="1609644" cy="1584973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ՈՉ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464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582593" cy="1325563"/>
          </a:xfrm>
        </p:spPr>
        <p:txBody>
          <a:bodyPr>
            <a:no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8․ ԱՐԴՅՈ՞Ք ՔԱՂԱՔԱՊԵՏԻ ԱՇԽԱՏԱՆՔԱՅԻՆ ԳՐԱՖԻԿԸ  (ՀԱՆԴԻՊՈՒՄՆԵՐԻ ՕՐԱՑՈՒՅՑԸ) ՀՐԱՊԱՐԱԿՎԱԾ Է ՔԱՂԱՔԱՊԵՏԱՐԱՆԻ ԿԱՅՔՈՒՄ: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18261"/>
            <a:ext cx="10515600" cy="3458701"/>
          </a:xfrm>
        </p:spPr>
        <p:txBody>
          <a:bodyPr/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Մասնակից քաղաքների գրեթե երկու երրորդի կողմից քաղաքապետերի աշխատանքային օրացույցի չհրապարակում</a:t>
            </a:r>
          </a:p>
          <a:p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Ամստերդամի կողմից միայն ավագանու անդամների օրացույցերի հրապարակում 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քաղաքապետի արդեն իսկ կայացած հանդիպումների մասին տեղեկատվություն պաշտոնական կայքի լրահոսի միջոցով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862456" y="298580"/>
            <a:ext cx="1782147" cy="17168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ՄԱՍԱՄԲ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2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28760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9․ ԱՐԴՅՈ՞Ք ՔԱՂԱՔԱՊԵՏԻ ԵՎ ԱՎԱԳԱՆՈՒ ԱՆԴԱՄՆԵՐԻ ԳՈՒՅՔԻ ԵՎ ԵԿԱՄՈՒՏՆԵՐԻ ՀԱՅՏԱՐԱՐԱԳՐԵՐԸ ՀՐԱՊԱՐԱԿՎԱԾ ԵՆ ՔԱՂԱՔԱՊԵՏԱՐԱՆԻ ԿԱՅՔՈՒՄ: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0978"/>
            <a:ext cx="10515600" cy="4608441"/>
          </a:xfrm>
        </p:spPr>
        <p:txBody>
          <a:bodyPr>
            <a:normAutofit fontScale="92500" lnSpcReduction="10000"/>
          </a:bodyPr>
          <a:lstStyle/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Բուխարեստի, Կիևի, Մադրիդի, Պրիշտինայի և Հռոմի կողմից բավարար որակի տեղեկատվության տրամադրում քաղաքապետի և ավագանու անդամների գույքի և եկամուտների վերաբերյալ</a:t>
            </a:r>
          </a:p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Տալինի, Պրահայի, Բելգրադի, Քիշնևի, Ռիգայի, Սկոպյեի քաղաքապետարանների որոշ անդամների կողմից են իրենց գույքի և եկամուտների հայտարարագրերի հրապարակում, սակայն արտաքին կայքերում</a:t>
            </a:r>
          </a:p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Երևանի, Ստոկհոլմի, Բեռլինի, Բեռնի, Լիսաբոնի կողմից  քաղաքապետի և ավագանու անդամների հայտարարագրերի չհրապարակում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316915" y="365125"/>
            <a:ext cx="1588947" cy="1585853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ՈՉ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863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760527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10․ ԱՐԴՅՈ՞Ք ԱՎԱԳԱՆՈՒ ՆԻՍՏԵՐԻ ԱՐՁԱՆԱԳՐՈՒԹՅՈՒՆՆԵՐԸ ՀՐԱՊԱՐԱԿՎՈՒՄ ԵՆ ՔԱՂԱՔԱՊԵՏԱՐԱՆԻ ԿԱՅՔՈՒՄ: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0073"/>
            <a:ext cx="10515600" cy="3516890"/>
          </a:xfrm>
        </p:spPr>
        <p:txBody>
          <a:bodyPr/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26 մայրաքաղաքներից 22-ի կողմից հրապարակում ավագանու նիստերի արձանագրությունների հրապարակում 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Բուխարեստի և Պրահայի կողմից արձանագրությունների հրապարակում ոչ լիարժեք կերպով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Բրատիսլավայի, Բելգրադի, Ռիգայի և Սկոպյեի կողմից  չհրապարակում կամ ոչ բավարար կերպով հրապարակում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9974566" y="227191"/>
            <a:ext cx="1623386" cy="1601429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ԱՅՈ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837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53945" cy="1325563"/>
          </a:xfrm>
        </p:spPr>
        <p:txBody>
          <a:bodyPr>
            <a:no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11․ ԱՐԴՅՈ՞Ք ՔԱՂԱՔԱՊԵՏԱՐԱՆԻ ԿԱՅՔՈՒՄ ԱՆՀԱՏԱԿԱՆ ՄԱԿԱՐԴԱԿՈՒՄ ՀՐԱՊԱՐԱԿՎԱԾ ԵՆ ՔՎԵԱՐԿՈՒԹՅԱՆ ԱՐԴՅՈՒՆՔՆԵՐԸ: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3243"/>
            <a:ext cx="10515600" cy="4405745"/>
          </a:xfrm>
        </p:spPr>
        <p:txBody>
          <a:bodyPr>
            <a:normAutofit fontScale="77500" lnSpcReduction="20000"/>
          </a:bodyPr>
          <a:lstStyle/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Ավագանիների անհատական քվեարկության ամբողջական հրապարակում հիմնականում Արևելյան  Եվրոպայի պետություններում՝ Սլովակիայում, Սլովենիայում, Լիտվայում, Էստոնիայում, Ուկրաինայում, Ռուսաստանում, ինչպես նաև Հունաստանում և Չեխիայում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որոշումների կայացում քաղաքային խորհրդի կազմում ընդգրկված կուսակցություններին կամ խմբակցություններին, և քվեարկության իրականացում միաձայնության սկզբունքով՝ Արևմտյան Եվրոպայի երկրներում, ինչպես, օրինակ՝ Գերմանիայում։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Պորտուգալիայի դեպքում ընդհանրականորեն առանձին կուսակցության կամ խմբակցության քվեարկության արդյունքների հրապարակվում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Քիշնևի, Ամստերդամի կամ Սոֆիայի դեպքում քվեարկության ձայնագրությունների հասանելիություն միայն տեսաձայնային տարբերակով և ոչ գրավոր պաշտոնական արձանագրությունների տեսքով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Ռիգայում քվեարկության ձայնագրության պահանջի հնարավորություն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կողմից անհատական քվեարկության չբացահայտում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74319" y="322926"/>
            <a:ext cx="1616939" cy="154903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ՈՉ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685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46375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12․ ԱՐԴՅՈ՞Ք ՔԱՂԱՔԱՊԵՏԻ ԵՎ ԱՎԱԳԱՆՈՒ ԱՆԴԱՄՆԵՐԻ ԳՈՐԾՈՂ ԼՈԲԻՍՏԱԿԱՆ ՄԱՏՅԱՆԸ ՀԱՍԱՆԵԼԻ Է ՀԱՆՐՈՒԹՅԱՆԸ: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hy-AM" dirty="0"/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գնահատված քաղաքների կողմից լոբիստական մատյանի չհրապարակում՝ բացառությամբ Մադրիդի </a:t>
            </a:r>
          </a:p>
          <a:p>
            <a:pPr marL="0" lvl="0" indent="0">
              <a:buNone/>
            </a:pPr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երկրներից շատերում օրենսդրությամբ լոբինգի հստակ սահմանման բացակայություն՝ այդ թվում ՀՀ-ում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206982" y="365125"/>
            <a:ext cx="1568250" cy="1529869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ՈՉ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96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004069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13․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 </a:t>
            </a:r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ԱՐԴՅՈ՞Ք ՔԱՂԱՔԱՊԵՏԱՐԱՆԻ ՊԱՇՏՈՆԱԿԱՆ ԿԱՅՔՈՒՄ ԱՌԿԱ ԵՆ ՔԱՂԱՔԱՅԻՆ ՆԵՐԿԱՅԱՑՈՒՑԻՉՆԵՐԻ ՎԱՐՔԱԳԾԻ ԿԱՆՈՆՆԵՐ: 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1433"/>
            <a:ext cx="10515600" cy="4065530"/>
          </a:xfrm>
        </p:spPr>
        <p:txBody>
          <a:bodyPr>
            <a:normAutofit lnSpcReduction="10000"/>
          </a:bodyPr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քաղաքներից շատերի կողմից ընդունված և իրենց պաշտոնական կայքում հրապարակված ավագանու անդամների վարքագծի կանոնների առկայություն՝ ներկայացման ձևի տարբերությամբ</a:t>
            </a:r>
          </a:p>
          <a:p>
            <a:pPr marL="0" lvl="0" indent="0">
              <a:buNone/>
            </a:pPr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որոշ քաղաքների վարքագծի կանոնների հրապարակում պաշտոնական կայքում՝ ընթեռնելի, պարզ, հակիրճ և հեշտ որոնելի տարբերակով, իսկ մնացածի դեպքում որոնման ընթացքում տեխնիկական խնդիրների առկայություն</a:t>
            </a: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պաշտոնական կայքում վարքագծի կանոնների բացակայություն, սակայն ավագանու Կանոնակարգում ավագանու անդամների էթիկայի խնդիրներին  առնչվող առանձին դրույթների առկայություն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0095723" y="205273"/>
            <a:ext cx="1567544" cy="148541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ՄԱՍԱՄԲ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78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305800" cy="1325563"/>
          </a:xfrm>
        </p:spPr>
        <p:txBody>
          <a:bodyPr>
            <a:normAutofit fontScale="90000"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14․ ՔԱՂԱՔԱՊԵՏԱՐԱՆԸ ՏԵՂԵԿՈՒԹՅՈՒՆՆԵՐ ՏՐԱՄԱԴՐԵ՞Լ Է ՔԱՂԱՔԱՊԵՏԻՆ և ԱՎԱԳԱՆՈՒ ԱՌԱՆՁԻՆ ԱՆԴԱՄՆԵՐԻՆ 2017 Թ․ ԿԱՏԱՐԱԾ ՎՃԱՐՈՒՄՆԵՐԻ ՎԵՐԱԲԵՐՅԱԼ: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5844"/>
          </a:xfrm>
        </p:spPr>
        <p:txBody>
          <a:bodyPr>
            <a:normAutofit fontScale="77500" lnSpcReduction="20000"/>
          </a:bodyPr>
          <a:lstStyle/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տարբեր քաղաքների կողմից  պատասխանների ստացում տարբեր ժամկետներում՝ 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Կիևի, Աթենքի, Բելգրադի, Լիսաբոնի, Բուխարեստի, Քիշնևի, Մոսկվայի, Սարաևոյի և Երևանկ կողմից  պատասխանի չստացում 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դեպքում ավագանու անդամը աշխատավարձ չի ստանում և Կանոնակարգի 36-րդ կետի համաձայն նա «․․․ իր պարտականությունների կատարման հետևանքով առաջացած ծախսերի դիմաց` իր ցանկությամբ և ավագանու որոշմամբ կարող է ստանալ ամսական դրամական փոխհատուցում` ՀՀ-ում սահմանված նվազագույն աշխատավարձի չափով»։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hy-AM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քաղաքապետի, նրա և որոշ այլ պաշտոնյաների պաշտոնային դրույքաչափի մասին տվյալների առկայություն պաշտոնական կայքում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068721" y="249102"/>
            <a:ext cx="1585215" cy="1576523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ԱՅՈ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087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6613"/>
            <a:ext cx="10515600" cy="914399"/>
          </a:xfrm>
        </p:spPr>
        <p:txBody>
          <a:bodyPr>
            <a:normAutofit/>
          </a:bodyPr>
          <a:lstStyle/>
          <a:p>
            <a:pPr algn="ctr"/>
            <a:r>
              <a:rPr lang="hy-AM" sz="36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ՀԵՏԱԶՈՏՈՒԹՅԱՆ ՇՐՋԱՆԱԿԸ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512250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Եվրոպայի 26 երկրների մայրաքաղաքներ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2018 թ․ սեպտեմբերին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 </a:t>
            </a: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ԹԻ-ի 20 ներկայացուցչությունների անդամների հանդիպում Սլովակիայի մայրաքաղաք Բրատիսլավայում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Տասնչորս ցուցանիշների մշակում քաղաքապետարանների թափանցիկությունը և հաշվետվողականությունը չափելու համար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Տվյալների հավաքում 2018 թ. հոկտեմբեր–դեկտեմբեր ամիսներին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Տվյալների գնահատում հիմնականում ԹԻ-ի ներկայացուցչությունների կողմից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112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134" y="5887616"/>
            <a:ext cx="10515600" cy="737119"/>
          </a:xfrm>
        </p:spPr>
        <p:txBody>
          <a:bodyPr>
            <a:normAutofit fontScale="90000"/>
          </a:bodyPr>
          <a:lstStyle/>
          <a:p>
            <a:r>
              <a:rPr lang="en-US" sz="2700" u="sng" dirty="0">
                <a:hlinkClick r:id="rId2"/>
              </a:rPr>
              <a:t>https://transparency.am/hy/publications/view/288</a:t>
            </a:r>
            <a:br>
              <a:rPr lang="en-US" sz="2700" dirty="0"/>
            </a:br>
            <a:r>
              <a:rPr lang="en-US" sz="2700" u="sng" dirty="0">
                <a:hlinkClick r:id="rId3"/>
              </a:rPr>
              <a:t>https://transparency.am/files/publications/1571065989-0-478840.pdf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395" y="196380"/>
            <a:ext cx="3558772" cy="5119963"/>
          </a:xfrm>
        </p:spPr>
      </p:pic>
      <p:sp>
        <p:nvSpPr>
          <p:cNvPr id="6" name="Rectangle 5"/>
          <p:cNvSpPr/>
          <p:nvPr/>
        </p:nvSpPr>
        <p:spPr>
          <a:xfrm>
            <a:off x="4357395" y="196380"/>
            <a:ext cx="3558773" cy="51163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6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4508"/>
          </a:xfrm>
        </p:spPr>
        <p:txBody>
          <a:bodyPr>
            <a:normAutofit/>
          </a:bodyPr>
          <a:lstStyle/>
          <a:p>
            <a:pPr algn="ctr"/>
            <a:r>
              <a:rPr lang="hy-AM" sz="36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ՏԱՍՆՉՈՐՍ ՑՈՒՑԱՆԻՇՆԵՐ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504" y="1373448"/>
            <a:ext cx="11076992" cy="4990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y-AM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ԹԻ-ի ներկայացուցչությունները միասնաբար ընտրել են14 ցուցանիշներ, որոնցով գնահատվում են քաղաքապետարանների</a:t>
            </a:r>
          </a:p>
          <a:p>
            <a:pPr marL="0" indent="0">
              <a:buNone/>
            </a:pPr>
            <a:endParaRPr lang="hy-AM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տեղեկատվության հասանելիությունը,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որոշումների ընդունման գործընթացի թափանցիկությունը,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ֆինանսական ռեսուրսների կառավարումը,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գնումների թափանցիկության աստիճանը,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ավագանու նիստերի բովանդակության ու ընթացքի վերաբերյալ հաղորդման առկայությունը և ձևերը, </a:t>
            </a:r>
          </a:p>
          <a:p>
            <a:r>
              <a:rPr lang="hy-AM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ընտրված ներկայացուցիչների էթիկայի կանոնները: 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33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94389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1456"/>
          </a:xfrm>
        </p:spPr>
        <p:txBody>
          <a:bodyPr>
            <a:normAutofit fontScale="90000"/>
          </a:bodyPr>
          <a:lstStyle/>
          <a:p>
            <a:pPr algn="ctr"/>
            <a:r>
              <a:rPr lang="hy-AM" sz="36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ԵՐԵՎԱՆԻ ՔԱՂԱՔԱՊԵՏԱՐԱՆԻ ԱՐԴՅՈՒՆՔՆԵՐԸ </a:t>
            </a:r>
            <a:endParaRPr lang="en-US" sz="36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534" y="930187"/>
            <a:ext cx="8902931" cy="5927813"/>
          </a:xfrm>
        </p:spPr>
      </p:pic>
    </p:spTree>
    <p:extLst>
      <p:ext uri="{BB962C8B-B14F-4D97-AF65-F5344CB8AC3E}">
        <p14:creationId xmlns:p14="http://schemas.microsoft.com/office/powerpoint/2010/main" val="3129618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37995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1․ ԱՐԴՅՈ՞Ք ՊԵՏԱԿԱՆ ԳՆՈՒՄՆԵՐԻ ՄՐՑՈՒՅԹՆԵՐԻ ՀԱՅՏԱՐԱՐՈՒԹՅՈՒՆՆԵՐԸ ՀԱՍԱՆԵԼԻ ԵՆ ՔԱՂԱՔԱՊԵՏԱՐԱՆԻ ԿԱՅՔՈՒՄ (ՁԵՌՔ ԲԵՐՎՈՂ ԱՊՐԱՆՔԸ, ԺԱՄԿԵՏԸ, ՄՐՑՈՒՅԹԻ ՊԱՅՄԱՆՆԵՐԸ):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76451"/>
            <a:ext cx="10515600" cy="3400512"/>
          </a:xfrm>
        </p:spPr>
        <p:txBody>
          <a:bodyPr>
            <a:normAutofit/>
          </a:bodyPr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դրական պատասխան բոլոր քաղաքների կողմից </a:t>
            </a:r>
          </a:p>
          <a:p>
            <a:pPr marL="0" indent="0">
              <a:buNone/>
            </a:pPr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հայտարարությունների առկայություն աշտոնական կայքերում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հղումներ դեպի արտաքին կայքեր</a:t>
            </a:r>
            <a:endParaRPr lang="en-US" sz="2400" dirty="0"/>
          </a:p>
        </p:txBody>
      </p:sp>
      <p:sp>
        <p:nvSpPr>
          <p:cNvPr id="5" name="Oval 4"/>
          <p:cNvSpPr/>
          <p:nvPr/>
        </p:nvSpPr>
        <p:spPr>
          <a:xfrm>
            <a:off x="10214956" y="365125"/>
            <a:ext cx="1709566" cy="173799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ԱՅՈ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37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78636" cy="1397173"/>
          </a:xfrm>
        </p:spPr>
        <p:txBody>
          <a:bodyPr>
            <a:no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2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. </a:t>
            </a:r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ԱՐԴՅՈ՞Ք ՔԱՂԱՔԱՊԵՏԱՐԱՆԻ ԿՈՂՄԻՑ 2018 Թ․ ԿԱՏԱՐՎԱԾ ԳՆՈՒՄՆԵՐԻ ԱՐԴՅՈՒՆՔՆԵՐԸ ՀԱՆՐԱՄԱՏՉԵԼԻ ԵՆ (ԱՄՍԱԹԻՎԸ, ՀԱՂԹՈՂԻ ԱՆՈՒՆԸ, ՁԵՌՔ ԲԵՐՎԱԾ ԱՊՐԱՆՔԸ, ԳԻՆԸ)։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8181"/>
            <a:ext cx="10515600" cy="4098781"/>
          </a:xfrm>
        </p:spPr>
        <p:txBody>
          <a:bodyPr>
            <a:normAutofit/>
          </a:bodyPr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26-ից 20-ը պաշտոնական կայքերում տեղադրել են 2018 թ․ կատարված պետական գնումների արդյունքները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հղումներ դեպի արտաքին աղբյուրներ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տվյալների զտման մեխանիզմներ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որոշ դեպքերում՝ արդյունքների հրապարակում ոչ բավարար թափանցիկ տեսքով և առանց զտման մեխանիզմների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328988" y="365125"/>
            <a:ext cx="1567542" cy="165486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ԱՅՈ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165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463742" cy="948286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3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. </a:t>
            </a:r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ԱՐԴՅՈ՞Ք ՔԱՂԱՔԱՊԵՏԱՐԱՆԻ 2018 Թ. ԲՅՈՒՋԵՆ ՀԱՍԱՆԵԼԻ Է ՊԱՇՏՈՆԱԿԱՆ ԿԱՅՔՈՒՄ: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0239"/>
            <a:ext cx="10515600" cy="4256723"/>
          </a:xfrm>
        </p:spPr>
        <p:txBody>
          <a:bodyPr/>
          <a:lstStyle/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2018 թ․ բյուջեի առկայություն բոլոր քաղաքների կայքերում` բացառությամբ Սարաևոյի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բյուջեների ներկայացում տարբեր որակով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Երևանի բյուջեի ոչ ընթեռնելի ձևաչափ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հաստատված բյուջեի ընթեռնելի ամփոփագիր՝ ինտերակտիվ բյուջեի տեսքով 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170367" y="298580"/>
            <a:ext cx="1707502" cy="1688839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ՄԱՍԱՄԲ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043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688185" cy="1325563"/>
          </a:xfrm>
        </p:spPr>
        <p:txBody>
          <a:bodyPr>
            <a:normAutofit/>
          </a:bodyPr>
          <a:lstStyle/>
          <a:p>
            <a:r>
              <a:rPr lang="hy-AM" sz="2400" b="1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ՀԱՐՑ 4․ ԱՐԴՅՈ՞Ք 2017 Թ․ ԲՅՈՒՋԵԻ ՎԵՐՋՆԱԿԱՆ ՀԱՇՎԵՏՎՈՒԹՅՈՒՆԸ (ԲՅՈՒՋԵԻ ԿԱՏԱՐՈՂԱԿԱՆԸ) ՀԱՍԱՆԵԼԻ Է ՔԱՂԱՔԱՊԵՏԱՐԱՆԻ ԿԱՅՔՈՒՄ: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4684"/>
            <a:ext cx="10515600" cy="40322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hy-AM" sz="2400" dirty="0"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քաղաքների մեծ մասը կողմից 2017 թ․ բյուջետային վերջնական հաշվետվության հրապարակում՝ բացառությամբ Բելգրադի և Քիշնևի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չորս քաղաքների կյողմից թերի ներկայացում</a:t>
            </a:r>
          </a:p>
          <a:p>
            <a:endParaRPr lang="hy-AM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  <a:p>
            <a:r>
              <a:rPr lang="hy-AM" sz="2400" dirty="0">
                <a:solidFill>
                  <a:schemeClr val="accent5">
                    <a:lumMod val="50000"/>
                  </a:schemeClr>
                </a:solidFill>
                <a:latin typeface="Arial AMU" panose="01000000000000000000" pitchFamily="2" charset="0"/>
                <a:cs typeface="Arial AMU" panose="01000000000000000000" pitchFamily="2" charset="0"/>
              </a:rPr>
              <a:t>Երևանը կողմից վերջնական հաշվետվության ներկայացում ոչ ընթեռնելի ձևաչափով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0097050" y="365125"/>
            <a:ext cx="1723280" cy="168761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y-AM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ՄԱՍԱՄԲ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769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968</Words>
  <Application>Microsoft Office PowerPoint</Application>
  <PresentationFormat>Widescreen</PresentationFormat>
  <Paragraphs>122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AMU</vt:lpstr>
      <vt:lpstr>Calibri</vt:lpstr>
      <vt:lpstr>Calibri Light</vt:lpstr>
      <vt:lpstr>Office Theme</vt:lpstr>
      <vt:lpstr>ՏԵՂԵԿԱՏՎՈՒԹՅԱՆ ՄԱՏՉԵԼԻՈՒԹՅՈՒՆԸ ԵՎՐՈՊԱԿԱՆ ԵՐԿՐՆԵՐԻ ՄԱՅՐԱՔԱՂԱՔՆԵՐՈՒՄ </vt:lpstr>
      <vt:lpstr>ՀԵՏԱԶՈՏՈՒԹՅԱՆ ՇՐՋԱՆԱԿԸ</vt:lpstr>
      <vt:lpstr>ՏԱՍՆՉՈՐՍ ՑՈՒՑԱՆԻՇՆԵՐ</vt:lpstr>
      <vt:lpstr>PowerPoint Presentation</vt:lpstr>
      <vt:lpstr>ԵՐԵՎԱՆԻ ՔԱՂԱՔԱՊԵՏԱՐԱՆԻ ԱՐԴՅՈՒՆՔՆԵՐԸ </vt:lpstr>
      <vt:lpstr>ՀԱՐՑ 1․ ԱՐԴՅՈ՞Ք ՊԵՏԱԿԱՆ ԳՆՈՒՄՆԵՐԻ ՄՐՑՈՒՅԹՆԵՐԻ ՀԱՅՏԱՐԱՐՈՒԹՅՈՒՆՆԵՐԸ ՀԱՍԱՆԵԼԻ ԵՆ ՔԱՂԱՔԱՊԵՏԱՐԱՆԻ ԿԱՅՔՈՒՄ (ՁԵՌՔ ԲԵՐՎՈՂ ԱՊՐԱՆՔԸ, ԺԱՄԿԵՏԸ, ՄՐՑՈՒՅԹԻ ՊԱՅՄԱՆՆԵՐԸ):</vt:lpstr>
      <vt:lpstr>ՀԱՐՑ 2. ԱՐԴՅՈ՞Ք ՔԱՂԱՔԱՊԵՏԱՐԱՆԻ ԿՈՂՄԻՑ 2018 Թ․ ԿԱՏԱՐՎԱԾ ԳՆՈՒՄՆԵՐԻ ԱՐԴՅՈՒՆՔՆԵՐԸ ՀԱՆՐԱՄԱՏՉԵԼԻ ԵՆ (ԱՄՍԱԹԻՎԸ, ՀԱՂԹՈՂԻ ԱՆՈՒՆԸ, ՁԵՌՔ ԲԵՐՎԱԾ ԱՊՐԱՆՔԸ, ԳԻՆԸ)։</vt:lpstr>
      <vt:lpstr>ՀԱՐՑ 3. ԱՐԴՅՈ՞Ք ՔԱՂԱՔԱՊԵՏԱՐԱՆԻ 2018 Թ. ԲՅՈՒՋԵՆ ՀԱՍԱՆԵԼԻ Է ՊԱՇՏՈՆԱԿԱՆ ԿԱՅՔՈՒՄ: </vt:lpstr>
      <vt:lpstr>ՀԱՐՑ 4․ ԱՐԴՅՈ՞Ք 2017 Թ․ ԲՅՈՒՋԵԻ ՎԵՐՋՆԱԿԱՆ ՀԱՇՎԵՏՎՈՒԹՅՈՒՆԸ (ԲՅՈՒՋԵԻ ԿԱՏԱՐՈՂԱԿԱՆԸ) ՀԱՍԱՆԵԼԻ Է ՔԱՂԱՔԱՊԵՏԱՐԱՆԻ ԿԱՅՔՈՒՄ:</vt:lpstr>
      <vt:lpstr>ՀԱՐՑ 5․ ԱՐԴՅՈ՞Ք ՔԱՂԱՔԱՊԵՏԱՐԱՆԸ ԿԱՅՔՈՒՄ ՀՐԱՊԱՐԱԿՈՒՄ Է ԻՐ ԿՆՔԱԾ ՊԱՅՄԱՆԱԳՐԵՐԸ: </vt:lpstr>
      <vt:lpstr>ՀԱՐՑ 6․ ՊԱՀԱՆՋԻ ԴԵՊՔՈՒՄ ՔԱՂԱՔԱՊԵՏԱՐԱՆՆ ԱՐԴՅՈ՞Ք ՏՐԱՄԱԴՐԵԼ Է ՀԵՌԱՀԱՂՈՐԴԱԿՑՈՒԹՅԱՆ ԵՎ ԻՆՏԵՐՆԵՏ ԾԱՌԱՅՈՒԹՅՈՒՆՆԵՐԻ ՆԵՐԿԱՅԻՍ ՄԱՏԱԿԱՐԱՐՆԵՐԻ ՀԵՏ ԿՆՔԱԾ ՊԱՅՄԱՆԱԳՐԵՐԸ: </vt:lpstr>
      <vt:lpstr>ՀԱՐՑ 7․  ԱՐԴՅՈ՞Ք ՔԱՂԱՔԱՊԵՏԱՐԱՆԻ ԿԱՅՔՈՒՄ ՀՐԱՊԱՐԱԿՎԱԾ ԵՆ ԱՎԱԳԱՆՈՒ ԱՆԴԱՄՆԵՐԻ ԱՆՈՒՆՆԵՐՆ ՈՒ ԿՈՆՏԱԿՏԱՅԻՆ ՏՎՅԱԼՆԵՐԸ (ԱՌՆՎԱԶՆ ՀԵՌԱԽՈՍԱՀԱՄԱՐՆԵՐԸ ԿԱՄ ԷԼ. ՓՈՍՏԻ ՀԱՍՑԵՆԵՐԸ):</vt:lpstr>
      <vt:lpstr>ՀԱՐՑ 8․ ԱՐԴՅՈ՞Ք ՔԱՂԱՔԱՊԵՏԻ ԱՇԽԱՏԱՆՔԱՅԻՆ ԳՐԱՖԻԿԸ  (ՀԱՆԴԻՊՈՒՄՆԵՐԻ ՕՐԱՑՈՒՅՑԸ) ՀՐԱՊԱՐԱԿՎԱԾ Է ՔԱՂԱՔԱՊԵՏԱՐԱՆԻ ԿԱՅՔՈՒՄ:</vt:lpstr>
      <vt:lpstr>ՀԱՐՑ 9․ ԱՐԴՅՈ՞Ք ՔԱՂԱՔԱՊԵՏԻ ԵՎ ԱՎԱԳԱՆՈՒ ԱՆԴԱՄՆԵՐԻ ԳՈՒՅՔԻ ԵՎ ԵԿԱՄՈՒՏՆԵՐԻ ՀԱՅՏԱՐԱՐԱԳՐԵՐԸ ՀՐԱՊԱՐԱԿՎԱԾ ԵՆ ՔԱՂԱՔԱՊԵՏԱՐԱՆԻ ԿԱՅՔՈՒՄ:</vt:lpstr>
      <vt:lpstr>ՀԱՐՑ 10․ ԱՐԴՅՈ՞Ք ԱՎԱԳԱՆՈՒ ՆԻՍՏԵՐԻ ԱՐՁԱՆԱԳՐՈՒԹՅՈՒՆՆԵՐԸ ՀՐԱՊԱՐԱԿՎՈՒՄ ԵՆ ՔԱՂԱՔԱՊԵՏԱՐԱՆԻ ԿԱՅՔՈՒՄ:</vt:lpstr>
      <vt:lpstr>ՀԱՐՑ 11․ ԱՐԴՅՈ՞Ք ՔԱՂԱՔԱՊԵՏԱՐԱՆԻ ԿԱՅՔՈՒՄ ԱՆՀԱՏԱԿԱՆ ՄԱԿԱՐԴԱԿՈՒՄ ՀՐԱՊԱՐԱԿՎԱԾ ԵՆ ՔՎԵԱՐԿՈՒԹՅԱՆ ԱՐԴՅՈՒՆՔՆԵՐԸ:</vt:lpstr>
      <vt:lpstr>ՀԱՐՑ 12․ ԱՐԴՅՈ՞Ք ՔԱՂԱՔԱՊԵՏԻ ԵՎ ԱՎԱԳԱՆՈՒ ԱՆԴԱՄՆԵՐԻ ԳՈՐԾՈՂ ԼՈԲԻՍՏԱԿԱՆ ՄԱՏՅԱՆԸ ՀԱՍԱՆԵԼԻ Է ՀԱՆՐՈՒԹՅԱՆԸ:</vt:lpstr>
      <vt:lpstr>ՀԱՐՑ 13․ ԱՐԴՅՈ՞Ք ՔԱՂԱՔԱՊԵՏԱՐԱՆԻ ՊԱՇՏՈՆԱԿԱՆ ԿԱՅՔՈՒՄ ԱՌԿԱ ԵՆ ՔԱՂԱՔԱՅԻՆ ՆԵՐԿԱՅԱՑՈՒՑԻՉՆԵՐԻ ՎԱՐՔԱԳԾԻ ԿԱՆՈՆՆԵՐ: </vt:lpstr>
      <vt:lpstr>ՀԱՐՑ 14․ ՔԱՂԱՔԱՊԵՏԱՐԱՆԸ ՏԵՂԵԿՈՒԹՅՈՒՆՆԵՐ ՏՐԱՄԱԴՐԵ՞Լ Է ՔԱՂԱՔԱՊԵՏԻՆ և ԱՎԱԳԱՆՈՒ ԱՌԱՆՁԻՆ ԱՆԴԱՄՆԵՐԻՆ 2017 Թ․ ԿԱՏԱՐԱԾ ՎՃԱՐՈՒՄՆԵՐԻ ՎԵՐԱԲԵՐՅԱԼ:</vt:lpstr>
      <vt:lpstr>https://transparency.am/hy/publications/view/288 https://transparency.am/files/publications/1571065989-0-478840.pdf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ՏԵՂԵԿԱՏՎՈՒԹՅԱՆ ՄԱՏՉԵԼԻՈՒԹՅՈՒՆԸ ԵՎՐՈՊԱԿԱՆ ՄԱՅՐԱՔԱՂԱՔՆԵՐՈՒՄ</dc:title>
  <dc:creator>Mikayel Avetisyan</dc:creator>
  <cp:lastModifiedBy>Nune Aydinyan</cp:lastModifiedBy>
  <cp:revision>105</cp:revision>
  <dcterms:created xsi:type="dcterms:W3CDTF">2019-10-02T11:42:31Z</dcterms:created>
  <dcterms:modified xsi:type="dcterms:W3CDTF">2019-10-16T19:01:44Z</dcterms:modified>
</cp:coreProperties>
</file>